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63" r:id="rId5"/>
    <p:sldId id="264" r:id="rId6"/>
    <p:sldId id="265" r:id="rId7"/>
    <p:sldId id="271" r:id="rId8"/>
    <p:sldId id="272" r:id="rId9"/>
    <p:sldId id="267" r:id="rId10"/>
    <p:sldId id="259" r:id="rId11"/>
  </p:sldIdLst>
  <p:sldSz cx="9144000" cy="5143500" type="screen16x9"/>
  <p:notesSz cx="6858000" cy="2162175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7F3F4"/>
          </a:solidFill>
        </a:fill>
      </a:tcStyle>
    </a:wholeTbl>
    <a:band2H>
      <a:tcTxStyle/>
      <a:tcStyle>
        <a:tcBdr/>
        <a:fill>
          <a:solidFill>
            <a:srgbClr val="F3F9FA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88394" autoAdjust="0"/>
  </p:normalViewPr>
  <p:slideViewPr>
    <p:cSldViewPr snapToGrid="0">
      <p:cViewPr varScale="1">
        <p:scale>
          <a:sx n="90" d="100"/>
          <a:sy n="90" d="100"/>
        </p:scale>
        <p:origin x="618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9" d="100"/>
          <a:sy n="49" d="100"/>
        </p:scale>
        <p:origin x="2668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1" name="Shape 2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>
        <a:latin typeface="+mn-lt"/>
        <a:ea typeface="+mn-ea"/>
        <a:cs typeface="+mn-cs"/>
        <a:sym typeface="Helvetica Neue"/>
      </a:defRPr>
    </a:lvl1pPr>
    <a:lvl2pPr indent="228600" latinLnBrk="0">
      <a:defRPr>
        <a:latin typeface="+mn-lt"/>
        <a:ea typeface="+mn-ea"/>
        <a:cs typeface="+mn-cs"/>
        <a:sym typeface="Helvetica Neue"/>
      </a:defRPr>
    </a:lvl2pPr>
    <a:lvl3pPr indent="457200" latinLnBrk="0">
      <a:defRPr>
        <a:latin typeface="+mn-lt"/>
        <a:ea typeface="+mn-ea"/>
        <a:cs typeface="+mn-cs"/>
        <a:sym typeface="Helvetica Neue"/>
      </a:defRPr>
    </a:lvl3pPr>
    <a:lvl4pPr indent="685800" latinLnBrk="0">
      <a:defRPr>
        <a:latin typeface="+mn-lt"/>
        <a:ea typeface="+mn-ea"/>
        <a:cs typeface="+mn-cs"/>
        <a:sym typeface="Helvetica Neue"/>
      </a:defRPr>
    </a:lvl4pPr>
    <a:lvl5pPr indent="914400" latinLnBrk="0">
      <a:defRPr>
        <a:latin typeface="+mn-lt"/>
        <a:ea typeface="+mn-ea"/>
        <a:cs typeface="+mn-cs"/>
        <a:sym typeface="Helvetica Neue"/>
      </a:defRPr>
    </a:lvl5pPr>
    <a:lvl6pPr indent="1143000" latinLnBrk="0">
      <a:defRPr>
        <a:latin typeface="+mn-lt"/>
        <a:ea typeface="+mn-ea"/>
        <a:cs typeface="+mn-cs"/>
        <a:sym typeface="Helvetica Neue"/>
      </a:defRPr>
    </a:lvl6pPr>
    <a:lvl7pPr indent="1371600" latinLnBrk="0">
      <a:defRPr>
        <a:latin typeface="+mn-lt"/>
        <a:ea typeface="+mn-ea"/>
        <a:cs typeface="+mn-cs"/>
        <a:sym typeface="Helvetica Neue"/>
      </a:defRPr>
    </a:lvl7pPr>
    <a:lvl8pPr indent="1600200" latinLnBrk="0">
      <a:defRPr>
        <a:latin typeface="+mn-lt"/>
        <a:ea typeface="+mn-ea"/>
        <a:cs typeface="+mn-cs"/>
        <a:sym typeface="Helvetica Neue"/>
      </a:defRPr>
    </a:lvl8pPr>
    <a:lvl9pPr indent="1828800" latinLnBrk="0">
      <a:defRPr>
        <a:latin typeface="+mn-lt"/>
        <a:ea typeface="+mn-ea"/>
        <a:cs typeface="+mn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9390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A commercial interest is defined as: </a:t>
            </a:r>
            <a:r>
              <a:rPr lang="en-US" dirty="0"/>
              <a:t>any entity producing, marketing, re-selling, or distributing health care goods or services consumed by, or used on, patients.</a:t>
            </a:r>
          </a:p>
          <a:p>
            <a:endParaRPr lang="en-US" dirty="0"/>
          </a:p>
          <a:p>
            <a:r>
              <a:rPr lang="en-US" b="1" dirty="0"/>
              <a:t>If you do not have any relationships with commercial interests to disclose:</a:t>
            </a:r>
          </a:p>
          <a:p>
            <a:pPr marL="342900" indent="-342900">
              <a:buAutoNum type="arabicPeriod"/>
            </a:pPr>
            <a:r>
              <a:rPr lang="en-US" dirty="0"/>
              <a:t>Delete the table from your slide</a:t>
            </a:r>
          </a:p>
          <a:p>
            <a:pPr marL="342900" indent="-342900">
              <a:buAutoNum type="arabicPeriod"/>
            </a:pPr>
            <a:r>
              <a:rPr lang="en-US" dirty="0"/>
              <a:t>Include this statement on your slide: I do not have any relevant financial relationships to disclose.</a:t>
            </a:r>
          </a:p>
          <a:p>
            <a:endParaRPr lang="en-US" b="1" dirty="0"/>
          </a:p>
          <a:p>
            <a:r>
              <a:rPr lang="en-US" b="1" dirty="0"/>
              <a:t>If you do have relationships with commercial interests to disclose:</a:t>
            </a:r>
          </a:p>
          <a:p>
            <a:pPr marL="342900" indent="-342900">
              <a:buAutoNum type="arabicPeriod"/>
            </a:pPr>
            <a:r>
              <a:rPr lang="en-US" dirty="0"/>
              <a:t>Complete the table by listing the name of each commercial interest in the first column, followed by the nature of the relationship(s) in the second column. (See example below)</a:t>
            </a:r>
          </a:p>
          <a:p>
            <a:pPr marL="342900" indent="-342900">
              <a:buAutoNum type="arabicPeriod"/>
            </a:pPr>
            <a:r>
              <a:rPr lang="en-US" dirty="0"/>
              <a:t>Resize fonts and add rows, as needed, to fit the information into the table format </a:t>
            </a:r>
          </a:p>
          <a:p>
            <a:endParaRPr lang="en-US" dirty="0"/>
          </a:p>
          <a:p>
            <a:r>
              <a:rPr lang="en-US" b="1" dirty="0"/>
              <a:t>Examples of relationships include:</a:t>
            </a:r>
            <a:r>
              <a:rPr lang="en-US" dirty="0"/>
              <a:t> Consultant, Speaker’s Bureau, Advisory Board, Ownership or Stock Interest, Employment, Honorarium, Financial Support from Tobacco Company(</a:t>
            </a:r>
            <a:r>
              <a:rPr lang="en-US" dirty="0" err="1"/>
              <a:t>ies</a:t>
            </a:r>
            <a:r>
              <a:rPr lang="en-US" dirty="0"/>
              <a:t>), Contracted/Support Research Grant, Royalty, Intellectual Property/Patient Holder</a:t>
            </a:r>
          </a:p>
          <a:p>
            <a:endParaRPr lang="en-US" dirty="0"/>
          </a:p>
          <a:p>
            <a:pPr marL="0" marR="0" indent="0" algn="l" rtl="0" fontAlgn="t" latinLnBrk="0">
              <a:spcBef>
                <a:spcPts val="0"/>
              </a:spcBef>
              <a:spcAft>
                <a:spcPts val="0"/>
              </a:spcAft>
            </a:pPr>
            <a:r>
              <a:rPr lang="en-US" b="1" dirty="0"/>
              <a:t>Example: 	</a:t>
            </a:r>
            <a:r>
              <a:rPr lang="en-US" b="1" u="sng" dirty="0"/>
              <a:t>Commercial Interest</a:t>
            </a:r>
            <a:r>
              <a:rPr lang="en-US" b="1" dirty="0"/>
              <a:t>	</a:t>
            </a:r>
            <a:r>
              <a:rPr lang="en-US" b="1" u="sng" dirty="0"/>
              <a:t>Relationship(s)</a:t>
            </a:r>
          </a:p>
          <a:p>
            <a:pPr algn="l" rtl="0" fontAlgn="t"/>
            <a:r>
              <a:rPr lang="en-US" b="0" u="none" dirty="0"/>
              <a:t>	Roche</a:t>
            </a:r>
            <a:r>
              <a:rPr lang="en-US" dirty="0"/>
              <a:t>:  </a:t>
            </a:r>
            <a:r>
              <a:rPr lang="en-US" b="0" u="none" dirty="0"/>
              <a:t>Speaker’s Bureau, </a:t>
            </a:r>
            <a:r>
              <a:rPr lang="en-US" dirty="0"/>
              <a:t>Consultant</a:t>
            </a:r>
            <a:endParaRPr lang="en-US" b="0" u="none" dirty="0"/>
          </a:p>
          <a:p>
            <a:pPr algn="l" rtl="0" fontAlgn="t"/>
            <a:r>
              <a:rPr lang="en-US" b="0" u="none" dirty="0"/>
              <a:t>	</a:t>
            </a:r>
            <a:r>
              <a:rPr lang="en-US" dirty="0"/>
              <a:t>BMS:    Honorarium</a:t>
            </a:r>
            <a:r>
              <a:rPr lang="en-US" b="0" u="none" dirty="0"/>
              <a:t>, </a:t>
            </a:r>
            <a:r>
              <a:rPr lang="en-US" dirty="0"/>
              <a:t>Advisory</a:t>
            </a:r>
            <a:r>
              <a:rPr lang="en-US" b="0" u="none" dirty="0"/>
              <a:t> </a:t>
            </a:r>
            <a:r>
              <a:rPr lang="en-US" dirty="0" err="1"/>
              <a:t>Board</a:t>
            </a:r>
            <a:r>
              <a:rPr lang="en-US" b="0" u="none" dirty="0" err="1"/>
              <a:t>,</a:t>
            </a:r>
            <a:r>
              <a:rPr lang="en-US" dirty="0" err="1"/>
              <a:t>Consultant</a:t>
            </a:r>
            <a:endParaRPr lang="en-US" b="0" u="none" dirty="0" err="1"/>
          </a:p>
          <a:p>
            <a:pPr algn="l" rtl="0" fontAlgn="t"/>
            <a:r>
              <a:rPr lang="en-US" b="0" u="none" dirty="0"/>
              <a:t>	Pfizer</a:t>
            </a:r>
            <a:r>
              <a:rPr lang="en-US" dirty="0"/>
              <a:t>:   Contracted Support/Research</a:t>
            </a:r>
            <a:endParaRPr lang="en-US" b="0" u="none" dirty="0"/>
          </a:p>
          <a:p>
            <a:pPr marL="0" marR="0" indent="0" algn="l" rtl="0" fontAlgn="t" latinLnBrk="0">
              <a:spcBef>
                <a:spcPts val="0"/>
              </a:spcBef>
              <a:spcAft>
                <a:spcPts val="0"/>
              </a:spcAft>
            </a:pPr>
            <a:r>
              <a:rPr lang="en-US" b="1" dirty="0"/>
              <a:t>	</a:t>
            </a:r>
          </a:p>
          <a:p>
            <a:pPr marL="0" marR="0" indent="0" algn="l" rtl="0" fontAlgn="t" latinLnBrk="0">
              <a:spcBef>
                <a:spcPts val="0"/>
              </a:spcBef>
              <a:spcAft>
                <a:spcPts val="0"/>
              </a:spcAft>
            </a:pPr>
            <a:r>
              <a:rPr lang="en-US" b="1" dirty="0"/>
              <a:t>	</a:t>
            </a:r>
          </a:p>
          <a:p>
            <a:pPr marL="0" marR="0" indent="0" algn="l" rtl="0" fontAlgn="t" latinLnBrk="0">
              <a:spcBef>
                <a:spcPts val="0"/>
              </a:spcBef>
              <a:spcAft>
                <a:spcPts val="0"/>
              </a:spcAft>
            </a:pPr>
            <a:endParaRPr lang="en-US" b="1" dirty="0"/>
          </a:p>
          <a:p>
            <a:pPr marL="0" marR="0" indent="0" algn="l" rtl="0" fontAlgn="t" latinLnBrk="0">
              <a:spcBef>
                <a:spcPts val="0"/>
              </a:spcBef>
              <a:spcAft>
                <a:spcPts val="0"/>
              </a:spcAft>
            </a:pPr>
            <a:endParaRPr lang="en-US" b="1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45501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Adjust font size and placement as needed to fit your content.</a:t>
            </a:r>
          </a:p>
        </p:txBody>
      </p:sp>
    </p:spTree>
    <p:extLst>
      <p:ext uri="{BB962C8B-B14F-4D97-AF65-F5344CB8AC3E}">
        <p14:creationId xmlns:p14="http://schemas.microsoft.com/office/powerpoint/2010/main" val="42445490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Adjust font size and placement as needed to fit your content.</a:t>
            </a:r>
          </a:p>
        </p:txBody>
      </p:sp>
    </p:spTree>
    <p:extLst>
      <p:ext uri="{BB962C8B-B14F-4D97-AF65-F5344CB8AC3E}">
        <p14:creationId xmlns:p14="http://schemas.microsoft.com/office/powerpoint/2010/main" val="32336679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Adjust font size and placement as needed to fit your content.</a:t>
            </a:r>
          </a:p>
        </p:txBody>
      </p:sp>
    </p:spTree>
    <p:extLst>
      <p:ext uri="{BB962C8B-B14F-4D97-AF65-F5344CB8AC3E}">
        <p14:creationId xmlns:p14="http://schemas.microsoft.com/office/powerpoint/2010/main" val="39884602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Adjust font size and placement as needed to fit your content.</a:t>
            </a:r>
          </a:p>
        </p:txBody>
      </p:sp>
    </p:spTree>
    <p:extLst>
      <p:ext uri="{BB962C8B-B14F-4D97-AF65-F5344CB8AC3E}">
        <p14:creationId xmlns:p14="http://schemas.microsoft.com/office/powerpoint/2010/main" val="4348976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Adjust font size and placement as needed to fit your content.</a:t>
            </a:r>
          </a:p>
        </p:txBody>
      </p:sp>
    </p:spTree>
    <p:extLst>
      <p:ext uri="{BB962C8B-B14F-4D97-AF65-F5344CB8AC3E}">
        <p14:creationId xmlns:p14="http://schemas.microsoft.com/office/powerpoint/2010/main" val="26669720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Please include one or two "pearls" or "take home" sentences that summarize key points of your content.</a:t>
            </a:r>
          </a:p>
        </p:txBody>
      </p:sp>
    </p:spTree>
    <p:extLst>
      <p:ext uri="{BB962C8B-B14F-4D97-AF65-F5344CB8AC3E}">
        <p14:creationId xmlns:p14="http://schemas.microsoft.com/office/powerpoint/2010/main" val="2468040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386BAC1-B658-6144-B34E-74F07F28A57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829175"/>
            <a:ext cx="9144000" cy="31432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BDA038F-6D33-D344-B82E-157DCD73FA2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144000" cy="8763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titleStyle>
    <p:bodyStyle>
      <a:lvl1pPr marL="342900" marR="0" indent="-342900" algn="ctr" defTabSz="914400" rtl="0" latinLnBrk="0">
        <a:lnSpc>
          <a:spcPct val="100000"/>
        </a:lnSpc>
        <a:spcBef>
          <a:spcPts val="80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ln>
            <a:noFill/>
          </a:ln>
          <a:solidFill>
            <a:srgbClr val="878787"/>
          </a:solidFill>
          <a:uFillTx/>
          <a:latin typeface="Calibri"/>
          <a:ea typeface="Calibri"/>
          <a:cs typeface="Calibri"/>
          <a:sym typeface="Calibri"/>
        </a:defRPr>
      </a:lvl1pPr>
      <a:lvl2pPr marL="342900" marR="0" indent="-38100" algn="ctr" defTabSz="914400" rtl="0" latinLnBrk="0">
        <a:lnSpc>
          <a:spcPct val="100000"/>
        </a:lnSpc>
        <a:spcBef>
          <a:spcPts val="80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ln>
            <a:noFill/>
          </a:ln>
          <a:solidFill>
            <a:srgbClr val="878787"/>
          </a:solidFill>
          <a:uFillTx/>
          <a:latin typeface="Calibri"/>
          <a:ea typeface="Calibri"/>
          <a:cs typeface="Calibri"/>
          <a:sym typeface="Calibri"/>
        </a:defRPr>
      </a:lvl2pPr>
      <a:lvl3pPr marL="342900" marR="0" indent="0" algn="ctr" defTabSz="914400" rtl="0" latinLnBrk="0">
        <a:lnSpc>
          <a:spcPct val="100000"/>
        </a:lnSpc>
        <a:spcBef>
          <a:spcPts val="80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ln>
            <a:noFill/>
          </a:ln>
          <a:solidFill>
            <a:srgbClr val="878787"/>
          </a:solidFill>
          <a:uFillTx/>
          <a:latin typeface="Calibri"/>
          <a:ea typeface="Calibri"/>
          <a:cs typeface="Calibri"/>
          <a:sym typeface="Calibri"/>
        </a:defRPr>
      </a:lvl3pPr>
      <a:lvl4pPr marL="342900" marR="0" indent="0" algn="ctr" defTabSz="914400" rtl="0" latinLnBrk="0">
        <a:lnSpc>
          <a:spcPct val="100000"/>
        </a:lnSpc>
        <a:spcBef>
          <a:spcPts val="80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ln>
            <a:noFill/>
          </a:ln>
          <a:solidFill>
            <a:srgbClr val="878787"/>
          </a:solidFill>
          <a:uFillTx/>
          <a:latin typeface="Calibri"/>
          <a:ea typeface="Calibri"/>
          <a:cs typeface="Calibri"/>
          <a:sym typeface="Calibri"/>
        </a:defRPr>
      </a:lvl4pPr>
      <a:lvl5pPr marL="342900" marR="0" indent="0" algn="ctr" defTabSz="914400" rtl="0" latinLnBrk="0">
        <a:lnSpc>
          <a:spcPct val="100000"/>
        </a:lnSpc>
        <a:spcBef>
          <a:spcPts val="80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ln>
            <a:noFill/>
          </a:ln>
          <a:solidFill>
            <a:srgbClr val="878787"/>
          </a:solidFill>
          <a:uFillTx/>
          <a:latin typeface="Calibri"/>
          <a:ea typeface="Calibri"/>
          <a:cs typeface="Calibri"/>
          <a:sym typeface="Calibri"/>
        </a:defRPr>
      </a:lvl5pPr>
      <a:lvl6pPr marL="342900" marR="0" indent="0" algn="ctr" defTabSz="914400" rtl="0" latinLnBrk="0">
        <a:lnSpc>
          <a:spcPct val="100000"/>
        </a:lnSpc>
        <a:spcBef>
          <a:spcPts val="80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ln>
            <a:noFill/>
          </a:ln>
          <a:solidFill>
            <a:srgbClr val="878787"/>
          </a:solidFill>
          <a:uFillTx/>
          <a:latin typeface="Calibri"/>
          <a:ea typeface="Calibri"/>
          <a:cs typeface="Calibri"/>
          <a:sym typeface="Calibri"/>
        </a:defRPr>
      </a:lvl6pPr>
      <a:lvl7pPr marL="342900" marR="0" indent="0" algn="ctr" defTabSz="914400" rtl="0" latinLnBrk="0">
        <a:lnSpc>
          <a:spcPct val="100000"/>
        </a:lnSpc>
        <a:spcBef>
          <a:spcPts val="80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ln>
            <a:noFill/>
          </a:ln>
          <a:solidFill>
            <a:srgbClr val="878787"/>
          </a:solidFill>
          <a:uFillTx/>
          <a:latin typeface="Calibri"/>
          <a:ea typeface="Calibri"/>
          <a:cs typeface="Calibri"/>
          <a:sym typeface="Calibri"/>
        </a:defRPr>
      </a:lvl7pPr>
      <a:lvl8pPr marL="342900" marR="0" indent="0" algn="ctr" defTabSz="914400" rtl="0" latinLnBrk="0">
        <a:lnSpc>
          <a:spcPct val="100000"/>
        </a:lnSpc>
        <a:spcBef>
          <a:spcPts val="80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ln>
            <a:noFill/>
          </a:ln>
          <a:solidFill>
            <a:srgbClr val="878787"/>
          </a:solidFill>
          <a:uFillTx/>
          <a:latin typeface="Calibri"/>
          <a:ea typeface="Calibri"/>
          <a:cs typeface="Calibri"/>
          <a:sym typeface="Calibri"/>
        </a:defRPr>
      </a:lvl8pPr>
      <a:lvl9pPr marL="342900" marR="0" indent="0" algn="ctr" defTabSz="914400" rtl="0" latinLnBrk="0">
        <a:lnSpc>
          <a:spcPct val="100000"/>
        </a:lnSpc>
        <a:spcBef>
          <a:spcPts val="80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ln>
            <a:noFill/>
          </a:ln>
          <a:solidFill>
            <a:srgbClr val="878787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&amp; AUTHORS"/>
          <p:cNvSpPr txBox="1"/>
          <p:nvPr/>
        </p:nvSpPr>
        <p:spPr>
          <a:xfrm>
            <a:off x="759579" y="1075361"/>
            <a:ext cx="7775576" cy="3231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 anchor="t">
            <a:spAutoFit/>
          </a:bodyPr>
          <a:lstStyle>
            <a:lvl1pPr algn="ctr" defTabSz="457200">
              <a:defRPr sz="54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US" sz="2800" dirty="0"/>
              <a:t>The SUMMIT Study: Pulmonary Nodule and Incidental Findings in the First 10,000 Participants of a Population-Based Low-Dose CT Screening Study</a:t>
            </a:r>
          </a:p>
          <a:p>
            <a:r>
              <a:rPr lang="en-US" sz="3200" dirty="0"/>
              <a:t> </a:t>
            </a:r>
          </a:p>
          <a:p>
            <a:r>
              <a:rPr lang="en-US" sz="2000" dirty="0"/>
              <a:t>Dr Jennifer L Dickson</a:t>
            </a:r>
          </a:p>
          <a:p>
            <a:r>
              <a:rPr lang="en-US" sz="2000" dirty="0"/>
              <a:t>University College London</a:t>
            </a:r>
          </a:p>
          <a:p>
            <a:r>
              <a:rPr lang="en-US" sz="2000" dirty="0"/>
              <a:t>United Kingdom</a:t>
            </a:r>
            <a:endParaRPr sz="2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21EDBEE-4A98-FB4D-8CA9-63C33BA964C9}"/>
              </a:ext>
            </a:extLst>
          </p:cNvPr>
          <p:cNvSpPr txBox="1"/>
          <p:nvPr/>
        </p:nvSpPr>
        <p:spPr>
          <a:xfrm>
            <a:off x="113688" y="4868202"/>
            <a:ext cx="7423688" cy="24621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r>
              <a:rPr lang="en-CA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 L Dickson, University College London, United Kingdom</a:t>
            </a:r>
            <a:endParaRPr kumimoji="0" lang="en-US" sz="1000" b="1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  <a:sym typeface="Helvetica"/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L INTERNAL SLIDES – PLEASE USE THIS TEMPLATE SLIDE…">
            <a:extLst>
              <a:ext uri="{FF2B5EF4-FFF2-40B4-BE49-F238E27FC236}">
                <a16:creationId xmlns:a16="http://schemas.microsoft.com/office/drawing/2014/main" id="{7E0F6519-1488-466C-920D-CDCC989D17CE}"/>
              </a:ext>
            </a:extLst>
          </p:cNvPr>
          <p:cNvSpPr txBox="1"/>
          <p:nvPr/>
        </p:nvSpPr>
        <p:spPr>
          <a:xfrm>
            <a:off x="395287" y="1247811"/>
            <a:ext cx="8353426" cy="5232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 anchor="t">
            <a:spAutoFit/>
          </a:bodyPr>
          <a:lstStyle/>
          <a:p>
            <a:pPr defTabSz="457200">
              <a:defRPr sz="5400" b="1">
                <a:latin typeface="Arial"/>
                <a:ea typeface="Arial"/>
                <a:cs typeface="Arial"/>
                <a:sym typeface="Arial"/>
              </a:defRPr>
            </a:pPr>
            <a:r>
              <a:rPr lang="en-US" sz="2800" dirty="0"/>
              <a:t>Take-Home Messages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650F0A-C54B-442D-A2A7-AE51FC31D0C0}"/>
              </a:ext>
            </a:extLst>
          </p:cNvPr>
          <p:cNvSpPr txBox="1"/>
          <p:nvPr/>
        </p:nvSpPr>
        <p:spPr>
          <a:xfrm>
            <a:off x="465363" y="1975756"/>
            <a:ext cx="8283349" cy="175432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Pulmonary Nodules and Incidental Findings on LDCT LCS are common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kumimoji="0" lang="en-US" sz="180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Evidence-based protocols facilitate sensible management outcomes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Further data will be collected through the SUMMIT Study to inform how to refine and improve management of PNs and IFs in the future</a:t>
            </a:r>
            <a:endParaRPr kumimoji="0" lang="en-GB" sz="180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  <a:sym typeface="Helvetica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2…"/>
          <p:cNvSpPr txBox="1"/>
          <p:nvPr/>
        </p:nvSpPr>
        <p:spPr>
          <a:xfrm>
            <a:off x="446049" y="1195169"/>
            <a:ext cx="7777165" cy="461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 anchor="t">
            <a:spAutoFit/>
          </a:bodyPr>
          <a:lstStyle/>
          <a:p>
            <a:pPr algn="ctr" defTabSz="457200">
              <a:defRPr sz="5400" b="1">
                <a:latin typeface="Arial"/>
                <a:ea typeface="Arial"/>
                <a:cs typeface="Arial"/>
                <a:sym typeface="Arial"/>
              </a:defRPr>
            </a:pPr>
            <a:r>
              <a:rPr lang="en-US" sz="2400" dirty="0"/>
              <a:t>DISCLOSURES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6CCA9EA-89ED-4DB5-A498-662B355E46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5248872"/>
              </p:ext>
            </p:extLst>
          </p:nvPr>
        </p:nvGraphicFramePr>
        <p:xfrm>
          <a:off x="787160" y="1854679"/>
          <a:ext cx="7541313" cy="1854200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2522054">
                  <a:extLst>
                    <a:ext uri="{9D8B030D-6E8A-4147-A177-3AD203B41FA5}">
                      <a16:colId xmlns:a16="http://schemas.microsoft.com/office/drawing/2014/main" val="338393163"/>
                    </a:ext>
                  </a:extLst>
                </a:gridCol>
                <a:gridCol w="5019259">
                  <a:extLst>
                    <a:ext uri="{9D8B030D-6E8A-4147-A177-3AD203B41FA5}">
                      <a16:colId xmlns:a16="http://schemas.microsoft.com/office/drawing/2014/main" val="26686428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Commercial Interest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Relationship(s)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54605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GRAIL, Inc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Research Grant, Funder of the SUMMIT Study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06773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36173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98872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132216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ALL INTERNAL SLIDES – PLEASE USE THIS TEMPLATE SLIDE…"/>
          <p:cNvSpPr txBox="1"/>
          <p:nvPr/>
        </p:nvSpPr>
        <p:spPr>
          <a:xfrm>
            <a:off x="395287" y="819176"/>
            <a:ext cx="8353426" cy="5232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 anchor="t">
            <a:spAutoFit/>
          </a:bodyPr>
          <a:lstStyle/>
          <a:p>
            <a:pPr defTabSz="457200">
              <a:defRPr sz="5400" b="1">
                <a:latin typeface="Arial"/>
                <a:ea typeface="Arial"/>
                <a:cs typeface="Arial"/>
                <a:sym typeface="Arial"/>
              </a:defRPr>
            </a:pPr>
            <a:r>
              <a:rPr lang="en-US" sz="2800" dirty="0"/>
              <a:t>Introduction 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FB34C947-E116-4887-AA53-7B487992009B}"/>
              </a:ext>
            </a:extLst>
          </p:cNvPr>
          <p:cNvSpPr/>
          <p:nvPr/>
        </p:nvSpPr>
        <p:spPr>
          <a:xfrm>
            <a:off x="462751" y="1354812"/>
            <a:ext cx="5752948" cy="1123707"/>
          </a:xfrm>
          <a:prstGeom prst="roundRect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Wider roll out of Lung Cancer Screening (LCS) in the UK requires a robust evidence base to support the management of screen detected: 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12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Helvetica"/>
            </a:endParaRPr>
          </a:p>
          <a:p>
            <a:pPr marL="536575" lvl="4" indent="-285750">
              <a:buFontTx/>
              <a:buAutoNum type="romanLcParenR"/>
            </a:pPr>
            <a:r>
              <a:rPr lang="en-GB" b="1" dirty="0"/>
              <a:t>Pulmonary nodules (PNs)</a:t>
            </a:r>
          </a:p>
          <a:p>
            <a:pPr marL="536575" lvl="4" indent="-285750">
              <a:buFontTx/>
              <a:buAutoNum type="romanLcParenR"/>
            </a:pPr>
            <a:r>
              <a:rPr lang="en-GB" b="1" dirty="0"/>
              <a:t>Incidental findings (IFs)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0036051-E02C-410A-93DE-E2B616A8B84C}"/>
              </a:ext>
            </a:extLst>
          </p:cNvPr>
          <p:cNvSpPr/>
          <p:nvPr/>
        </p:nvSpPr>
        <p:spPr>
          <a:xfrm>
            <a:off x="462751" y="2605767"/>
            <a:ext cx="5752948" cy="919396"/>
          </a:xfrm>
          <a:prstGeom prst="roundRect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Why is this needed?</a:t>
            </a:r>
          </a:p>
          <a:p>
            <a:pPr marL="447675" marR="0" indent="-1714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n-GB" b="1" dirty="0"/>
              <a:t>Minimise preventable harms</a:t>
            </a:r>
          </a:p>
          <a:p>
            <a:pPr marL="447675" marR="0" indent="-1714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n-GB" b="1" dirty="0"/>
              <a:t>Optimise resource utilisation</a:t>
            </a:r>
          </a:p>
          <a:p>
            <a:pPr marL="447675" marR="0" indent="-1714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n-GB" b="1" dirty="0"/>
              <a:t>To practically facilitate true population based LCS 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936F1DB-ECD2-4E18-A7D8-131D4F72C82B}"/>
              </a:ext>
            </a:extLst>
          </p:cNvPr>
          <p:cNvSpPr/>
          <p:nvPr/>
        </p:nvSpPr>
        <p:spPr>
          <a:xfrm>
            <a:off x="462751" y="3652411"/>
            <a:ext cx="5752948" cy="1123707"/>
          </a:xfrm>
          <a:prstGeom prst="roundRect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From the first 10,000 participants enrolled in the SUMMIT Study, we report: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12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Helvetica"/>
            </a:endParaRPr>
          </a:p>
          <a:p>
            <a:pPr marL="447675" marR="0" indent="-1714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n-GB" b="1" dirty="0"/>
              <a:t>The prevalence of pulmonary nodules &amp; Incidental findings</a:t>
            </a:r>
          </a:p>
          <a:p>
            <a:pPr marL="447675" marR="0" indent="-1714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n-GB" b="1" dirty="0"/>
              <a:t>The impact a pre-defined management protocol has on repeat imaging &amp; primary and secondary care referrals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ALL INTERNAL SLIDES – PLEASE USE THIS TEMPLATE SLIDE…"/>
          <p:cNvSpPr txBox="1"/>
          <p:nvPr/>
        </p:nvSpPr>
        <p:spPr>
          <a:xfrm>
            <a:off x="395286" y="984967"/>
            <a:ext cx="8353426" cy="5232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 anchor="t">
            <a:spAutoFit/>
          </a:bodyPr>
          <a:lstStyle/>
          <a:p>
            <a:pPr defTabSz="457200">
              <a:defRPr sz="5400" b="1">
                <a:latin typeface="Arial"/>
                <a:ea typeface="Arial"/>
                <a:cs typeface="Arial"/>
                <a:sym typeface="Arial"/>
              </a:defRPr>
            </a:pPr>
            <a:r>
              <a:rPr lang="en-US" sz="2800" dirty="0"/>
              <a:t>Methodology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A82E013-A749-4F22-9121-DBAE7726607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9" y="1503021"/>
            <a:ext cx="4265392" cy="2750812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E58310E0-84AA-49BC-A5B6-ACFF287C6E5F}"/>
              </a:ext>
            </a:extLst>
          </p:cNvPr>
          <p:cNvSpPr/>
          <p:nvPr/>
        </p:nvSpPr>
        <p:spPr>
          <a:xfrm>
            <a:off x="395286" y="1652562"/>
            <a:ext cx="3728769" cy="2690094"/>
          </a:xfrm>
          <a:prstGeom prst="roundRect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171450" marR="0" indent="-1714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n-GB" sz="1400" b="1" dirty="0"/>
              <a:t>Evidence based protocols were developed for the management of pulmonary nodules &amp; incidental findings</a:t>
            </a:r>
          </a:p>
          <a:p>
            <a:pPr marR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endParaRPr lang="en-GB" sz="1400" b="1" dirty="0"/>
          </a:p>
          <a:p>
            <a:pPr marL="171450" indent="-171450">
              <a:buFontTx/>
              <a:buChar char="-"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A proforma-based radiology reporting system presents algorithm-derived management recommendations for the reporting radiologist to approve or override.</a:t>
            </a:r>
          </a:p>
          <a:p>
            <a:pPr marL="171450" indent="-171450">
              <a:buFontTx/>
              <a:buChar char="-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B5303B6-A31B-410B-9617-21834180A110}"/>
              </a:ext>
            </a:extLst>
          </p:cNvPr>
          <p:cNvSpPr txBox="1"/>
          <p:nvPr/>
        </p:nvSpPr>
        <p:spPr>
          <a:xfrm>
            <a:off x="4504920" y="4402675"/>
            <a:ext cx="4536696" cy="2769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Figure 1: Example of proforma-based radiology reporting system</a:t>
            </a:r>
          </a:p>
        </p:txBody>
      </p:sp>
    </p:spTree>
    <p:extLst>
      <p:ext uri="{BB962C8B-B14F-4D97-AF65-F5344CB8AC3E}">
        <p14:creationId xmlns:p14="http://schemas.microsoft.com/office/powerpoint/2010/main" val="1829168591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ALL INTERNAL SLIDES – PLEASE USE THIS TEMPLATE SLIDE…"/>
          <p:cNvSpPr txBox="1"/>
          <p:nvPr/>
        </p:nvSpPr>
        <p:spPr>
          <a:xfrm>
            <a:off x="395287" y="921240"/>
            <a:ext cx="8353426" cy="3693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 anchor="t">
            <a:spAutoFit/>
          </a:bodyPr>
          <a:lstStyle/>
          <a:p>
            <a:pPr defTabSz="457200">
              <a:defRPr sz="5400" b="1">
                <a:latin typeface="Arial"/>
                <a:ea typeface="Arial"/>
                <a:cs typeface="Arial"/>
                <a:sym typeface="Arial"/>
              </a:defRPr>
            </a:pPr>
            <a:r>
              <a:rPr lang="en-US" sz="1800" dirty="0"/>
              <a:t>Table 1 – Pulmonary Nodule categorisation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6AE45E9-B873-4E47-B0DF-FB3FB6C224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8618486"/>
              </p:ext>
            </p:extLst>
          </p:nvPr>
        </p:nvGraphicFramePr>
        <p:xfrm>
          <a:off x="624947" y="1440352"/>
          <a:ext cx="8067406" cy="2999333"/>
        </p:xfrm>
        <a:graphic>
          <a:graphicData uri="http://schemas.openxmlformats.org/drawingml/2006/table">
            <a:tbl>
              <a:tblPr bandRow="1">
                <a:tableStyleId>{69C7853C-536D-4A76-A0AE-DD22124D55A5}</a:tableStyleId>
              </a:tblPr>
              <a:tblGrid>
                <a:gridCol w="3262179">
                  <a:extLst>
                    <a:ext uri="{9D8B030D-6E8A-4147-A177-3AD203B41FA5}">
                      <a16:colId xmlns:a16="http://schemas.microsoft.com/office/drawing/2014/main" val="782308067"/>
                    </a:ext>
                  </a:extLst>
                </a:gridCol>
                <a:gridCol w="4805227">
                  <a:extLst>
                    <a:ext uri="{9D8B030D-6E8A-4147-A177-3AD203B41FA5}">
                      <a16:colId xmlns:a16="http://schemas.microsoft.com/office/drawing/2014/main" val="3518881065"/>
                    </a:ext>
                  </a:extLst>
                </a:gridCol>
              </a:tblGrid>
              <a:tr h="374977">
                <a:tc>
                  <a:txBody>
                    <a:bodyPr/>
                    <a:lstStyle/>
                    <a:p>
                      <a:pPr marR="164465" algn="ctr">
                        <a:lnSpc>
                          <a:spcPct val="100000"/>
                        </a:lnSpc>
                      </a:pPr>
                      <a:r>
                        <a:rPr lang="en-GB" sz="1200" b="1" dirty="0">
                          <a:effectLst/>
                        </a:rPr>
                        <a:t>Protocol-based baseline nodule management plan</a:t>
                      </a:r>
                    </a:p>
                    <a:p>
                      <a:pPr marR="164465" algn="ctr">
                        <a:lnSpc>
                          <a:spcPct val="100000"/>
                        </a:lnSpc>
                      </a:pPr>
                      <a:endParaRPr lang="en-GB" sz="12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56046" marR="56046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64465" algn="ctr">
                        <a:lnSpc>
                          <a:spcPct val="100000"/>
                        </a:lnSpc>
                      </a:pPr>
                      <a:r>
                        <a:rPr lang="en-GB" sz="1200" b="1" dirty="0">
                          <a:effectLst/>
                        </a:rPr>
                        <a:t>Nodule type/size</a:t>
                      </a:r>
                      <a:endParaRPr lang="en-GB" sz="12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56046" marR="56046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9047978"/>
                  </a:ext>
                </a:extLst>
              </a:tr>
              <a:tr h="880794">
                <a:tc>
                  <a:txBody>
                    <a:bodyPr/>
                    <a:lstStyle/>
                    <a:p>
                      <a:pPr marR="164465" algn="just">
                        <a:lnSpc>
                          <a:spcPct val="115000"/>
                        </a:lnSpc>
                      </a:pPr>
                      <a:r>
                        <a:rPr lang="en-GB" sz="1200" b="1" dirty="0">
                          <a:effectLst/>
                        </a:rPr>
                        <a:t>1. No follow up (non-actionable nodules)</a:t>
                      </a:r>
                      <a:endParaRPr lang="en-GB" sz="12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56046" marR="56046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64465" algn="just">
                        <a:lnSpc>
                          <a:spcPct val="150000"/>
                        </a:lnSpc>
                      </a:pPr>
                      <a:r>
                        <a:rPr lang="en-GB" sz="1200" dirty="0">
                          <a:effectLst/>
                        </a:rPr>
                        <a:t>- Solid nodule (SN) &lt;80mm</a:t>
                      </a:r>
                      <a:r>
                        <a:rPr lang="en-GB" sz="1200" baseline="30000" dirty="0">
                          <a:effectLst/>
                        </a:rPr>
                        <a:t>3 </a:t>
                      </a:r>
                      <a:r>
                        <a:rPr lang="en-GB" sz="1200" dirty="0">
                          <a:effectLst/>
                        </a:rPr>
                        <a:t>or &lt;6mm diameter</a:t>
                      </a:r>
                      <a:endParaRPr lang="en-GB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  <a:p>
                      <a:pPr marR="164465" algn="just">
                        <a:lnSpc>
                          <a:spcPct val="150000"/>
                        </a:lnSpc>
                      </a:pPr>
                      <a:r>
                        <a:rPr lang="en-GB" sz="1200" dirty="0">
                          <a:effectLst/>
                        </a:rPr>
                        <a:t>- Ground Glass Nodule (GGN) &lt;5mm diameter</a:t>
                      </a:r>
                      <a:endParaRPr lang="en-GB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  <a:p>
                      <a:pPr marR="164465" algn="just">
                        <a:lnSpc>
                          <a:spcPct val="150000"/>
                        </a:lnSpc>
                      </a:pPr>
                      <a:r>
                        <a:rPr lang="en-GB" sz="1200" dirty="0">
                          <a:effectLst/>
                        </a:rPr>
                        <a:t>- Peri </a:t>
                      </a:r>
                      <a:r>
                        <a:rPr lang="en-GB" sz="1200" dirty="0" err="1">
                          <a:effectLst/>
                        </a:rPr>
                        <a:t>fissural</a:t>
                      </a:r>
                      <a:r>
                        <a:rPr lang="en-GB" sz="1200" dirty="0">
                          <a:effectLst/>
                        </a:rPr>
                        <a:t> nodule or intra-pulmonary lymph node</a:t>
                      </a:r>
                      <a:endParaRPr lang="en-GB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56046" marR="56046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1477035"/>
                  </a:ext>
                </a:extLst>
              </a:tr>
              <a:tr h="272907">
                <a:tc>
                  <a:txBody>
                    <a:bodyPr/>
                    <a:lstStyle/>
                    <a:p>
                      <a:pPr marR="164465" algn="just">
                        <a:lnSpc>
                          <a:spcPct val="115000"/>
                        </a:lnSpc>
                      </a:pPr>
                      <a:r>
                        <a:rPr lang="en-GB" sz="1200" b="1" dirty="0">
                          <a:effectLst/>
                        </a:rPr>
                        <a:t>2. LDCT at 1 Year after baseline</a:t>
                      </a:r>
                      <a:endParaRPr lang="en-GB" sz="12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56046" marR="56046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64465" algn="just">
                        <a:lnSpc>
                          <a:spcPct val="150000"/>
                        </a:lnSpc>
                      </a:pPr>
                      <a:r>
                        <a:rPr lang="en-GB" sz="1200" dirty="0">
                          <a:effectLst/>
                        </a:rPr>
                        <a:t>- GGN ≥5mm diameter</a:t>
                      </a:r>
                      <a:endParaRPr lang="en-GB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56046" marR="56046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9619580"/>
                  </a:ext>
                </a:extLst>
              </a:tr>
              <a:tr h="894211">
                <a:tc>
                  <a:txBody>
                    <a:bodyPr/>
                    <a:lstStyle/>
                    <a:p>
                      <a:pPr marR="164465" algn="just">
                        <a:lnSpc>
                          <a:spcPct val="115000"/>
                        </a:lnSpc>
                      </a:pPr>
                      <a:r>
                        <a:rPr lang="en-GB" sz="1200" b="1" dirty="0">
                          <a:effectLst/>
                        </a:rPr>
                        <a:t>3. LDCT at 3 Months after baseline</a:t>
                      </a:r>
                      <a:endParaRPr lang="en-GB" sz="12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56046" marR="56046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64465" algn="just">
                        <a:lnSpc>
                          <a:spcPct val="150000"/>
                        </a:lnSpc>
                      </a:pPr>
                      <a:r>
                        <a:rPr lang="en-GB" sz="1200" dirty="0">
                          <a:effectLst/>
                        </a:rPr>
                        <a:t>- Solid nodules (SN) ≥80mm</a:t>
                      </a:r>
                      <a:r>
                        <a:rPr lang="en-GB" sz="1200" baseline="30000" dirty="0">
                          <a:effectLst/>
                        </a:rPr>
                        <a:t>3</a:t>
                      </a:r>
                      <a:r>
                        <a:rPr lang="en-GB" sz="1200" dirty="0">
                          <a:effectLst/>
                        </a:rPr>
                        <a:t>, &lt;300mm</a:t>
                      </a:r>
                      <a:r>
                        <a:rPr lang="en-GB" sz="1200" baseline="30000" dirty="0">
                          <a:effectLst/>
                        </a:rPr>
                        <a:t>3 </a:t>
                      </a:r>
                      <a:r>
                        <a:rPr lang="en-GB" sz="1200" dirty="0">
                          <a:effectLst/>
                        </a:rPr>
                        <a:t>or ≥6mm, &lt;8mm diameter</a:t>
                      </a:r>
                      <a:endParaRPr lang="en-GB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  <a:p>
                      <a:pPr marR="164465" algn="just">
                        <a:lnSpc>
                          <a:spcPct val="150000"/>
                        </a:lnSpc>
                      </a:pPr>
                      <a:r>
                        <a:rPr lang="en-GB" sz="1200" dirty="0">
                          <a:effectLst/>
                        </a:rPr>
                        <a:t>- SN ≥300mm</a:t>
                      </a:r>
                      <a:r>
                        <a:rPr lang="en-GB" sz="1200" baseline="30000" dirty="0">
                          <a:effectLst/>
                        </a:rPr>
                        <a:t>3</a:t>
                      </a:r>
                      <a:r>
                        <a:rPr lang="en-GB" sz="1200" dirty="0">
                          <a:effectLst/>
                        </a:rPr>
                        <a:t> or ≥8mm with Brock score &lt;10%</a:t>
                      </a:r>
                      <a:endParaRPr lang="en-GB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  <a:p>
                      <a:pPr marR="164465" algn="just">
                        <a:lnSpc>
                          <a:spcPct val="150000"/>
                        </a:lnSpc>
                      </a:pPr>
                      <a:r>
                        <a:rPr lang="en-GB" sz="1200" dirty="0">
                          <a:effectLst/>
                        </a:rPr>
                        <a:t>- Part-solid nodules (PSN)</a:t>
                      </a:r>
                      <a:endParaRPr lang="en-GB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56046" marR="56046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3919113"/>
                  </a:ext>
                </a:extLst>
              </a:tr>
              <a:tr h="374977">
                <a:tc>
                  <a:txBody>
                    <a:bodyPr/>
                    <a:lstStyle/>
                    <a:p>
                      <a:pPr marR="164465" algn="just">
                        <a:lnSpc>
                          <a:spcPct val="115000"/>
                        </a:lnSpc>
                      </a:pPr>
                      <a:r>
                        <a:rPr lang="en-GB" sz="1200" b="1" dirty="0">
                          <a:effectLst/>
                        </a:rPr>
                        <a:t>4. Urgent referral by study clinicians for further investigation</a:t>
                      </a:r>
                      <a:endParaRPr lang="en-GB" sz="12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56046" marR="56046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64465" algn="just">
                        <a:lnSpc>
                          <a:spcPct val="150000"/>
                        </a:lnSpc>
                      </a:pPr>
                      <a:r>
                        <a:rPr lang="en-GB" sz="1200" dirty="0">
                          <a:effectLst/>
                        </a:rPr>
                        <a:t>- SN ≥300mm</a:t>
                      </a:r>
                      <a:r>
                        <a:rPr lang="en-GB" sz="1200" baseline="30000" dirty="0">
                          <a:effectLst/>
                        </a:rPr>
                        <a:t>3</a:t>
                      </a:r>
                      <a:r>
                        <a:rPr lang="en-GB" sz="1200" dirty="0">
                          <a:effectLst/>
                        </a:rPr>
                        <a:t> or ≥8mm diameter with Brock score &gt;10%</a:t>
                      </a:r>
                      <a:endParaRPr lang="en-GB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56046" marR="56046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40213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7528338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ALL INTERNAL SLIDES – PLEASE USE THIS TEMPLATE SLIDE…"/>
          <p:cNvSpPr txBox="1"/>
          <p:nvPr/>
        </p:nvSpPr>
        <p:spPr>
          <a:xfrm>
            <a:off x="395287" y="824228"/>
            <a:ext cx="8353426" cy="3693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 anchor="t">
            <a:spAutoFit/>
          </a:bodyPr>
          <a:lstStyle/>
          <a:p>
            <a:pPr defTabSz="457200">
              <a:defRPr sz="5400" b="1">
                <a:latin typeface="Arial"/>
                <a:ea typeface="Arial"/>
                <a:cs typeface="Arial"/>
                <a:sym typeface="Arial"/>
              </a:defRPr>
            </a:pPr>
            <a:r>
              <a:rPr lang="en-US" sz="1800" dirty="0"/>
              <a:t>Table 2 – Incidental findings categorisation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C924BC8-7123-44A8-93F6-9B9D3E0F1C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3808368"/>
              </p:ext>
            </p:extLst>
          </p:nvPr>
        </p:nvGraphicFramePr>
        <p:xfrm>
          <a:off x="395287" y="1240442"/>
          <a:ext cx="8201706" cy="3491926"/>
        </p:xfrm>
        <a:graphic>
          <a:graphicData uri="http://schemas.openxmlformats.org/drawingml/2006/table">
            <a:tbl>
              <a:tblPr bandRow="1">
                <a:tableStyleId>{69C7853C-536D-4A76-A0AE-DD22124D55A5}</a:tableStyleId>
              </a:tblPr>
              <a:tblGrid>
                <a:gridCol w="3799585">
                  <a:extLst>
                    <a:ext uri="{9D8B030D-6E8A-4147-A177-3AD203B41FA5}">
                      <a16:colId xmlns:a16="http://schemas.microsoft.com/office/drawing/2014/main" val="2450686579"/>
                    </a:ext>
                  </a:extLst>
                </a:gridCol>
                <a:gridCol w="4402121">
                  <a:extLst>
                    <a:ext uri="{9D8B030D-6E8A-4147-A177-3AD203B41FA5}">
                      <a16:colId xmlns:a16="http://schemas.microsoft.com/office/drawing/2014/main" val="3447201309"/>
                    </a:ext>
                  </a:extLst>
                </a:gridCol>
              </a:tblGrid>
              <a:tr h="261119">
                <a:tc>
                  <a:txBody>
                    <a:bodyPr/>
                    <a:lstStyle/>
                    <a:p>
                      <a:pPr marR="164465" algn="ctr">
                        <a:lnSpc>
                          <a:spcPct val="115000"/>
                        </a:lnSpc>
                      </a:pPr>
                      <a:r>
                        <a:rPr lang="en-GB" sz="1200" b="1" dirty="0">
                          <a:effectLst/>
                        </a:rPr>
                        <a:t>Protocol-based management plan</a:t>
                      </a:r>
                    </a:p>
                  </a:txBody>
                  <a:tcPr marL="38639" marR="38639" marT="0" marB="0"/>
                </a:tc>
                <a:tc>
                  <a:txBody>
                    <a:bodyPr/>
                    <a:lstStyle/>
                    <a:p>
                      <a:pPr marR="164465" algn="ctr">
                        <a:lnSpc>
                          <a:spcPct val="115000"/>
                        </a:lnSpc>
                      </a:pPr>
                      <a:r>
                        <a:rPr lang="en-GB" sz="1200" b="1" dirty="0">
                          <a:effectLst/>
                        </a:rPr>
                        <a:t>Example</a:t>
                      </a:r>
                      <a:endParaRPr lang="en-GB" sz="12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8639" marR="38639" marT="0" marB="0"/>
                </a:tc>
                <a:extLst>
                  <a:ext uri="{0D108BD9-81ED-4DB2-BD59-A6C34878D82A}">
                    <a16:rowId xmlns:a16="http://schemas.microsoft.com/office/drawing/2014/main" val="3321121373"/>
                  </a:ext>
                </a:extLst>
              </a:tr>
              <a:tr h="602343">
                <a:tc>
                  <a:txBody>
                    <a:bodyPr/>
                    <a:lstStyle/>
                    <a:p>
                      <a:pPr marR="164465" algn="just">
                        <a:lnSpc>
                          <a:spcPct val="115000"/>
                        </a:lnSpc>
                      </a:pPr>
                      <a:r>
                        <a:rPr lang="en-GB" sz="1200" b="1" dirty="0">
                          <a:effectLst/>
                        </a:rPr>
                        <a:t>1. Collected for research purposes only</a:t>
                      </a:r>
                      <a:endParaRPr lang="en-GB" sz="12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8639" marR="3863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64465" algn="just">
                        <a:lnSpc>
                          <a:spcPct val="150000"/>
                        </a:lnSpc>
                      </a:pPr>
                      <a:r>
                        <a:rPr lang="en-GB" sz="1200" dirty="0">
                          <a:effectLst/>
                        </a:rPr>
                        <a:t>- Coronary artery calcification (mild/moderate/severe)</a:t>
                      </a:r>
                      <a:endParaRPr lang="en-GB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  <a:p>
                      <a:pPr marR="164465" algn="just">
                        <a:lnSpc>
                          <a:spcPct val="150000"/>
                        </a:lnSpc>
                      </a:pPr>
                      <a:r>
                        <a:rPr lang="en-GB" sz="1200" dirty="0">
                          <a:effectLst/>
                        </a:rPr>
                        <a:t>- Emphysema (mild/moderate/severe/very severe)</a:t>
                      </a:r>
                      <a:endParaRPr lang="en-GB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8639" marR="38639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7577824"/>
                  </a:ext>
                </a:extLst>
              </a:tr>
              <a:tr h="295669">
                <a:tc>
                  <a:txBody>
                    <a:bodyPr/>
                    <a:lstStyle/>
                    <a:p>
                      <a:pPr marR="164465" algn="just">
                        <a:lnSpc>
                          <a:spcPct val="115000"/>
                        </a:lnSpc>
                      </a:pPr>
                      <a:r>
                        <a:rPr lang="en-GB" sz="1200" b="1" dirty="0">
                          <a:effectLst/>
                        </a:rPr>
                        <a:t>2. Ongoing annual LDCT within the study</a:t>
                      </a:r>
                      <a:endParaRPr lang="en-GB" sz="12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8639" marR="3863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64465" algn="just">
                        <a:lnSpc>
                          <a:spcPct val="150000"/>
                        </a:lnSpc>
                      </a:pPr>
                      <a:r>
                        <a:rPr lang="en-GB" sz="1200" dirty="0">
                          <a:effectLst/>
                        </a:rPr>
                        <a:t>- Adrenal nodule &lt;4cm</a:t>
                      </a:r>
                      <a:endParaRPr lang="en-GB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  <a:p>
                      <a:pPr marR="164465" algn="just">
                        <a:lnSpc>
                          <a:spcPct val="150000"/>
                        </a:lnSpc>
                      </a:pPr>
                      <a:r>
                        <a:rPr lang="en-GB" sz="1200" dirty="0">
                          <a:effectLst/>
                        </a:rPr>
                        <a:t>- Diffuse pleural thickening</a:t>
                      </a:r>
                      <a:endParaRPr lang="en-GB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8639" marR="38639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0737814"/>
                  </a:ext>
                </a:extLst>
              </a:tr>
              <a:tr h="261119">
                <a:tc>
                  <a:txBody>
                    <a:bodyPr/>
                    <a:lstStyle/>
                    <a:p>
                      <a:pPr marR="164465" algn="just">
                        <a:lnSpc>
                          <a:spcPct val="115000"/>
                        </a:lnSpc>
                      </a:pPr>
                      <a:r>
                        <a:rPr lang="en-GB" sz="1200" b="1" dirty="0">
                          <a:effectLst/>
                        </a:rPr>
                        <a:t>3. Three-month follow up with repeat LDCT</a:t>
                      </a:r>
                      <a:endParaRPr lang="en-GB" sz="12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8639" marR="3863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64465" algn="just">
                        <a:lnSpc>
                          <a:spcPct val="150000"/>
                        </a:lnSpc>
                      </a:pPr>
                      <a:r>
                        <a:rPr lang="en-GB" sz="1200" dirty="0">
                          <a:effectLst/>
                        </a:rPr>
                        <a:t>- Consolidation</a:t>
                      </a:r>
                      <a:endParaRPr lang="en-GB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8639" marR="38639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617888"/>
                  </a:ext>
                </a:extLst>
              </a:tr>
              <a:tr h="768441">
                <a:tc>
                  <a:txBody>
                    <a:bodyPr/>
                    <a:lstStyle/>
                    <a:p>
                      <a:pPr marR="164465" algn="just">
                        <a:lnSpc>
                          <a:spcPct val="115000"/>
                        </a:lnSpc>
                      </a:pPr>
                      <a:r>
                        <a:rPr lang="en-GB" sz="1200" b="1" dirty="0">
                          <a:effectLst/>
                        </a:rPr>
                        <a:t>4. GP to action, with non-urgent referral to secondary care where appropriate</a:t>
                      </a:r>
                      <a:endParaRPr lang="en-GB" sz="12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8639" marR="3863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64465" algn="just">
                        <a:lnSpc>
                          <a:spcPct val="150000"/>
                        </a:lnSpc>
                      </a:pPr>
                      <a:r>
                        <a:rPr lang="en-GB" sz="1200" dirty="0">
                          <a:effectLst/>
                        </a:rPr>
                        <a:t>- Osteoporotic wedge fracture with &gt;50% loss in height </a:t>
                      </a:r>
                      <a:endParaRPr lang="en-GB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  <a:p>
                      <a:pPr marR="164465" algn="just">
                        <a:lnSpc>
                          <a:spcPct val="150000"/>
                        </a:lnSpc>
                      </a:pPr>
                      <a:r>
                        <a:rPr lang="en-GB" sz="1200" dirty="0">
                          <a:effectLst/>
                        </a:rPr>
                        <a:t>- Severe bronchiectasis</a:t>
                      </a:r>
                      <a:endParaRPr lang="en-GB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  <a:p>
                      <a:pPr marR="164465" algn="just">
                        <a:lnSpc>
                          <a:spcPct val="150000"/>
                        </a:lnSpc>
                      </a:pPr>
                      <a:r>
                        <a:rPr lang="en-GB" sz="1200" dirty="0">
                          <a:effectLst/>
                        </a:rPr>
                        <a:t>- ILD with &gt;10% reticulation</a:t>
                      </a:r>
                      <a:endParaRPr lang="en-GB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  <a:p>
                      <a:pPr marR="164465" algn="just">
                        <a:lnSpc>
                          <a:spcPct val="150000"/>
                        </a:lnSpc>
                      </a:pPr>
                      <a:r>
                        <a:rPr lang="en-GB" sz="1200" dirty="0">
                          <a:effectLst/>
                        </a:rPr>
                        <a:t>- Bilateral pleural effusions</a:t>
                      </a:r>
                      <a:endParaRPr lang="en-GB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8639" marR="38639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0830168"/>
                  </a:ext>
                </a:extLst>
              </a:tr>
              <a:tr h="698644">
                <a:tc>
                  <a:txBody>
                    <a:bodyPr/>
                    <a:lstStyle/>
                    <a:p>
                      <a:pPr marR="164465" algn="just">
                        <a:lnSpc>
                          <a:spcPct val="115000"/>
                        </a:lnSpc>
                      </a:pPr>
                      <a:r>
                        <a:rPr lang="en-GB" sz="1200" b="1" dirty="0">
                          <a:effectLst/>
                        </a:rPr>
                        <a:t>5. Urgent referral by study clinicians</a:t>
                      </a:r>
                      <a:endParaRPr lang="en-GB" sz="12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8639" marR="3863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64465" algn="just">
                        <a:lnSpc>
                          <a:spcPct val="150000"/>
                        </a:lnSpc>
                      </a:pPr>
                      <a:r>
                        <a:rPr lang="en-GB" sz="1200" dirty="0">
                          <a:effectLst/>
                        </a:rPr>
                        <a:t>- Large thoracic or abdominal aortic aneurysms</a:t>
                      </a:r>
                      <a:endParaRPr lang="en-GB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  <a:p>
                      <a:pPr marR="164465" algn="just">
                        <a:lnSpc>
                          <a:spcPct val="150000"/>
                        </a:lnSpc>
                      </a:pPr>
                      <a:r>
                        <a:rPr lang="en-GB" sz="1200" dirty="0">
                          <a:effectLst/>
                        </a:rPr>
                        <a:t>- Suspected pulmonary tuberculosis</a:t>
                      </a:r>
                      <a:endParaRPr lang="en-GB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  <a:p>
                      <a:pPr marR="164465" algn="just">
                        <a:lnSpc>
                          <a:spcPct val="150000"/>
                        </a:lnSpc>
                      </a:pPr>
                      <a:r>
                        <a:rPr lang="en-GB" sz="1200" dirty="0">
                          <a:effectLst/>
                        </a:rPr>
                        <a:t>- Any other suspected malignancy or emergency finding</a:t>
                      </a:r>
                      <a:endParaRPr lang="en-GB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38639" marR="38639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18754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6195084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>
            <a:extLst>
              <a:ext uri="{FF2B5EF4-FFF2-40B4-BE49-F238E27FC236}">
                <a16:creationId xmlns:a16="http://schemas.microsoft.com/office/drawing/2014/main" id="{CF86C463-4C3E-4BA1-9872-4B1D998D2D61}"/>
              </a:ext>
            </a:extLst>
          </p:cNvPr>
          <p:cNvSpPr/>
          <p:nvPr/>
        </p:nvSpPr>
        <p:spPr>
          <a:xfrm>
            <a:off x="3156402" y="957230"/>
            <a:ext cx="1779062" cy="646327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10,000 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Participant baseline LDCT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FDD0281-7CCD-4B70-B4B8-C9759EEFCF56}"/>
              </a:ext>
            </a:extLst>
          </p:cNvPr>
          <p:cNvSpPr/>
          <p:nvPr/>
        </p:nvSpPr>
        <p:spPr>
          <a:xfrm>
            <a:off x="741595" y="2019487"/>
            <a:ext cx="1779062" cy="446272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10,288*  </a:t>
            </a:r>
          </a:p>
          <a:p>
            <a:pPr algn="ctr"/>
            <a:r>
              <a:rPr lang="en-GB" sz="1100" dirty="0">
                <a:latin typeface="Arial" panose="020B0604020202020204" pitchFamily="34" charset="0"/>
                <a:ea typeface="Arial" panose="020B0604020202020204" pitchFamily="34" charset="0"/>
              </a:rPr>
              <a:t>SN &lt;80m</a:t>
            </a:r>
            <a:r>
              <a:rPr lang="en-GB" sz="1100" dirty="0"/>
              <a:t>m</a:t>
            </a:r>
            <a:r>
              <a:rPr lang="en-GB" sz="1100" baseline="30000" dirty="0"/>
              <a:t>3 or </a:t>
            </a:r>
            <a:r>
              <a:rPr lang="en-GB" sz="1100" dirty="0"/>
              <a:t>GGN &lt;5mm </a:t>
            </a:r>
            <a:endParaRPr kumimoji="0" lang="en-GB" sz="110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Helvetica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BB4007A-FB01-4BC4-9D11-562F4C39C7D1}"/>
              </a:ext>
            </a:extLst>
          </p:cNvPr>
          <p:cNvSpPr/>
          <p:nvPr/>
        </p:nvSpPr>
        <p:spPr>
          <a:xfrm>
            <a:off x="5267684" y="2000321"/>
            <a:ext cx="1779062" cy="461661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3,110*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 sz="1100" dirty="0"/>
              <a:t>Actionable PNs</a:t>
            </a:r>
            <a:endParaRPr kumimoji="0" lang="en-GB" sz="110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Helvetica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6D35EE36-320C-4B0A-AC89-2B5F097C7C5A}"/>
              </a:ext>
            </a:extLst>
          </p:cNvPr>
          <p:cNvSpPr/>
          <p:nvPr/>
        </p:nvSpPr>
        <p:spPr>
          <a:xfrm>
            <a:off x="741595" y="2978887"/>
            <a:ext cx="1779062" cy="461661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No further management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7A5467F1-B846-4C76-8E66-6B56DA5874B6}"/>
              </a:ext>
            </a:extLst>
          </p:cNvPr>
          <p:cNvSpPr/>
          <p:nvPr/>
        </p:nvSpPr>
        <p:spPr>
          <a:xfrm>
            <a:off x="3377794" y="2840375"/>
            <a:ext cx="1779062" cy="615549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810</a:t>
            </a:r>
          </a:p>
          <a:p>
            <a:pPr algn="ctr"/>
            <a:r>
              <a:rPr lang="en-GB" sz="1100" dirty="0"/>
              <a:t>GGN ≥5mm diameter</a:t>
            </a:r>
          </a:p>
          <a:p>
            <a:pPr algn="ctr"/>
            <a:endParaRPr kumimoji="0" lang="en-GB" sz="11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Helvetica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C3BDC8FF-532D-4CF5-934E-14AF887768B2}"/>
              </a:ext>
            </a:extLst>
          </p:cNvPr>
          <p:cNvSpPr/>
          <p:nvPr/>
        </p:nvSpPr>
        <p:spPr>
          <a:xfrm>
            <a:off x="5267684" y="2838208"/>
            <a:ext cx="1779062" cy="615549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1,912</a:t>
            </a:r>
          </a:p>
          <a:p>
            <a:pPr algn="ctr"/>
            <a:r>
              <a:rPr lang="en-GB" sz="1100" dirty="0"/>
              <a:t>SN ≥80, &lt;300mm</a:t>
            </a:r>
            <a:r>
              <a:rPr lang="en-GB" sz="1100" baseline="30000" dirty="0"/>
              <a:t>3 </a:t>
            </a:r>
            <a:r>
              <a:rPr lang="en-GB" sz="1100" dirty="0"/>
              <a:t>or PSN</a:t>
            </a:r>
          </a:p>
          <a:p>
            <a:pPr algn="ctr"/>
            <a:endParaRPr kumimoji="0" lang="en-GB" sz="11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Helvetica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3C15471F-21D7-45EA-ACF1-B350ED82ED3B}"/>
              </a:ext>
            </a:extLst>
          </p:cNvPr>
          <p:cNvSpPr/>
          <p:nvPr/>
        </p:nvSpPr>
        <p:spPr>
          <a:xfrm>
            <a:off x="7153873" y="2838209"/>
            <a:ext cx="1779062" cy="615549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388</a:t>
            </a:r>
          </a:p>
          <a:p>
            <a:pPr algn="ctr"/>
            <a:r>
              <a:rPr lang="en-GB" sz="1100" dirty="0"/>
              <a:t>SN ≥300mm</a:t>
            </a:r>
            <a:r>
              <a:rPr lang="en-GB" sz="1100" baseline="30000" dirty="0"/>
              <a:t>3</a:t>
            </a:r>
            <a:r>
              <a:rPr lang="en-GB" sz="1100" dirty="0"/>
              <a:t> or ≥8mm with Brock score &gt;10%</a:t>
            </a:r>
            <a:endParaRPr lang="en-GB" sz="11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CB126EF5-9BF9-4089-9AA6-7D53219EC541}"/>
              </a:ext>
            </a:extLst>
          </p:cNvPr>
          <p:cNvSpPr/>
          <p:nvPr/>
        </p:nvSpPr>
        <p:spPr>
          <a:xfrm>
            <a:off x="3381495" y="3897997"/>
            <a:ext cx="1779062" cy="461661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12 month interval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LDCT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BE303D7B-2F29-4AA1-BE8E-FDBCE98474B5}"/>
              </a:ext>
            </a:extLst>
          </p:cNvPr>
          <p:cNvSpPr/>
          <p:nvPr/>
        </p:nvSpPr>
        <p:spPr>
          <a:xfrm>
            <a:off x="5267684" y="3897997"/>
            <a:ext cx="1779062" cy="461661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3 month interval 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LDCT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E528C489-F2EE-43EB-AB85-90248467DFEF}"/>
              </a:ext>
            </a:extLst>
          </p:cNvPr>
          <p:cNvSpPr/>
          <p:nvPr/>
        </p:nvSpPr>
        <p:spPr>
          <a:xfrm>
            <a:off x="7153873" y="3897996"/>
            <a:ext cx="1779062" cy="461661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Urgent MDT 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referral</a:t>
            </a:r>
          </a:p>
        </p:txBody>
      </p:sp>
      <p:cxnSp>
        <p:nvCxnSpPr>
          <p:cNvPr id="52" name="Connector: Elbow 51">
            <a:extLst>
              <a:ext uri="{FF2B5EF4-FFF2-40B4-BE49-F238E27FC236}">
                <a16:creationId xmlns:a16="http://schemas.microsoft.com/office/drawing/2014/main" id="{3860FC2F-F0F0-4CD6-A689-BE0130506081}"/>
              </a:ext>
            </a:extLst>
          </p:cNvPr>
          <p:cNvCxnSpPr>
            <a:stCxn id="41" idx="2"/>
            <a:endCxn id="42" idx="0"/>
          </p:cNvCxnSpPr>
          <p:nvPr/>
        </p:nvCxnSpPr>
        <p:spPr>
          <a:xfrm rot="5400000">
            <a:off x="2630565" y="604119"/>
            <a:ext cx="415930" cy="2414807"/>
          </a:xfrm>
          <a:prstGeom prst="bentConnector3">
            <a:avLst>
              <a:gd name="adj1" fmla="val 50000"/>
            </a:avLst>
          </a:prstGeom>
          <a:noFill/>
          <a:ln w="25400" cap="flat">
            <a:solidFill>
              <a:schemeClr val="accent1"/>
            </a:solidFill>
            <a:prstDash val="solid"/>
            <a:round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4" name="Connector: Elbow 53">
            <a:extLst>
              <a:ext uri="{FF2B5EF4-FFF2-40B4-BE49-F238E27FC236}">
                <a16:creationId xmlns:a16="http://schemas.microsoft.com/office/drawing/2014/main" id="{EAFFD3F8-74CC-4594-94BD-9E5B215BEAE1}"/>
              </a:ext>
            </a:extLst>
          </p:cNvPr>
          <p:cNvCxnSpPr>
            <a:stCxn id="41" idx="2"/>
            <a:endCxn id="43" idx="0"/>
          </p:cNvCxnSpPr>
          <p:nvPr/>
        </p:nvCxnSpPr>
        <p:spPr>
          <a:xfrm rot="16200000" flipH="1">
            <a:off x="4903192" y="746298"/>
            <a:ext cx="396764" cy="2111282"/>
          </a:xfrm>
          <a:prstGeom prst="bentConnector3">
            <a:avLst/>
          </a:prstGeom>
          <a:noFill/>
          <a:ln w="25400" cap="flat">
            <a:solidFill>
              <a:schemeClr val="accent1"/>
            </a:solidFill>
            <a:prstDash val="solid"/>
            <a:round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FB087330-B658-4D64-A2F0-70C8490DF587}"/>
              </a:ext>
            </a:extLst>
          </p:cNvPr>
          <p:cNvCxnSpPr>
            <a:stCxn id="42" idx="2"/>
            <a:endCxn id="44" idx="0"/>
          </p:cNvCxnSpPr>
          <p:nvPr/>
        </p:nvCxnSpPr>
        <p:spPr>
          <a:xfrm>
            <a:off x="1631126" y="2465759"/>
            <a:ext cx="0" cy="513128"/>
          </a:xfrm>
          <a:prstGeom prst="straightConnector1">
            <a:avLst/>
          </a:prstGeom>
          <a:noFill/>
          <a:ln w="25400" cap="flat">
            <a:solidFill>
              <a:schemeClr val="accent1"/>
            </a:solidFill>
            <a:prstDash val="solid"/>
            <a:round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8" name="Connector: Elbow 57">
            <a:extLst>
              <a:ext uri="{FF2B5EF4-FFF2-40B4-BE49-F238E27FC236}">
                <a16:creationId xmlns:a16="http://schemas.microsoft.com/office/drawing/2014/main" id="{7C23487E-61A0-44BA-8FF8-779219B936A8}"/>
              </a:ext>
            </a:extLst>
          </p:cNvPr>
          <p:cNvCxnSpPr>
            <a:cxnSpLocks/>
            <a:stCxn id="43" idx="2"/>
            <a:endCxn id="45" idx="0"/>
          </p:cNvCxnSpPr>
          <p:nvPr/>
        </p:nvCxnSpPr>
        <p:spPr>
          <a:xfrm rot="5400000">
            <a:off x="5023074" y="1706233"/>
            <a:ext cx="378393" cy="1889890"/>
          </a:xfrm>
          <a:prstGeom prst="bentConnector3">
            <a:avLst/>
          </a:prstGeom>
          <a:noFill/>
          <a:ln w="25400" cap="flat">
            <a:solidFill>
              <a:schemeClr val="accent1"/>
            </a:solidFill>
            <a:prstDash val="solid"/>
            <a:round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0" name="Connector: Elbow 59">
            <a:extLst>
              <a:ext uri="{FF2B5EF4-FFF2-40B4-BE49-F238E27FC236}">
                <a16:creationId xmlns:a16="http://schemas.microsoft.com/office/drawing/2014/main" id="{547C9570-B004-40E6-9119-D85D515CADF2}"/>
              </a:ext>
            </a:extLst>
          </p:cNvPr>
          <p:cNvCxnSpPr>
            <a:stCxn id="43" idx="2"/>
            <a:endCxn id="47" idx="0"/>
          </p:cNvCxnSpPr>
          <p:nvPr/>
        </p:nvCxnSpPr>
        <p:spPr>
          <a:xfrm rot="16200000" flipH="1">
            <a:off x="6912196" y="1707000"/>
            <a:ext cx="376227" cy="1886189"/>
          </a:xfrm>
          <a:prstGeom prst="bentConnector3">
            <a:avLst>
              <a:gd name="adj1" fmla="val 50000"/>
            </a:avLst>
          </a:prstGeom>
          <a:noFill/>
          <a:ln w="25400" cap="flat">
            <a:solidFill>
              <a:schemeClr val="accent1"/>
            </a:solidFill>
            <a:prstDash val="solid"/>
            <a:round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F35AD0CB-C1D5-45FE-B16A-524009432C06}"/>
              </a:ext>
            </a:extLst>
          </p:cNvPr>
          <p:cNvCxnSpPr>
            <a:cxnSpLocks/>
            <a:endCxn id="46" idx="0"/>
          </p:cNvCxnSpPr>
          <p:nvPr/>
        </p:nvCxnSpPr>
        <p:spPr>
          <a:xfrm>
            <a:off x="6157215" y="2675391"/>
            <a:ext cx="0" cy="162817"/>
          </a:xfrm>
          <a:prstGeom prst="straightConnector1">
            <a:avLst/>
          </a:prstGeom>
          <a:noFill/>
          <a:ln w="25400" cap="flat">
            <a:solidFill>
              <a:schemeClr val="accent1"/>
            </a:solidFill>
            <a:prstDash val="solid"/>
            <a:round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AF62126D-0432-4D08-87A9-D9E52A1B7CAA}"/>
              </a:ext>
            </a:extLst>
          </p:cNvPr>
          <p:cNvCxnSpPr>
            <a:cxnSpLocks/>
            <a:stCxn id="45" idx="2"/>
            <a:endCxn id="48" idx="0"/>
          </p:cNvCxnSpPr>
          <p:nvPr/>
        </p:nvCxnSpPr>
        <p:spPr>
          <a:xfrm>
            <a:off x="4267325" y="3455924"/>
            <a:ext cx="3701" cy="442073"/>
          </a:xfrm>
          <a:prstGeom prst="straightConnector1">
            <a:avLst/>
          </a:prstGeom>
          <a:noFill/>
          <a:ln w="25400" cap="flat">
            <a:solidFill>
              <a:schemeClr val="accent1"/>
            </a:solidFill>
            <a:prstDash val="solid"/>
            <a:round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5978E168-1786-4557-9C6D-A573F55CBAC6}"/>
              </a:ext>
            </a:extLst>
          </p:cNvPr>
          <p:cNvCxnSpPr>
            <a:cxnSpLocks/>
            <a:stCxn id="46" idx="2"/>
            <a:endCxn id="49" idx="0"/>
          </p:cNvCxnSpPr>
          <p:nvPr/>
        </p:nvCxnSpPr>
        <p:spPr>
          <a:xfrm>
            <a:off x="6157215" y="3453757"/>
            <a:ext cx="0" cy="444240"/>
          </a:xfrm>
          <a:prstGeom prst="straightConnector1">
            <a:avLst/>
          </a:prstGeom>
          <a:noFill/>
          <a:ln w="25400" cap="flat">
            <a:solidFill>
              <a:schemeClr val="accent1"/>
            </a:solidFill>
            <a:prstDash val="solid"/>
            <a:round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3538FF6F-7FA8-4AA2-AFD6-7A5493005C15}"/>
              </a:ext>
            </a:extLst>
          </p:cNvPr>
          <p:cNvCxnSpPr>
            <a:stCxn id="47" idx="2"/>
            <a:endCxn id="50" idx="0"/>
          </p:cNvCxnSpPr>
          <p:nvPr/>
        </p:nvCxnSpPr>
        <p:spPr>
          <a:xfrm>
            <a:off x="8043404" y="3453758"/>
            <a:ext cx="0" cy="444238"/>
          </a:xfrm>
          <a:prstGeom prst="straightConnector1">
            <a:avLst/>
          </a:prstGeom>
          <a:noFill/>
          <a:ln w="25400" cap="flat">
            <a:solidFill>
              <a:schemeClr val="accent1"/>
            </a:solidFill>
            <a:prstDash val="solid"/>
            <a:round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94" name="TextBox 93">
            <a:extLst>
              <a:ext uri="{FF2B5EF4-FFF2-40B4-BE49-F238E27FC236}">
                <a16:creationId xmlns:a16="http://schemas.microsoft.com/office/drawing/2014/main" id="{B2F21A1C-9E65-43EA-B7A3-27FAF49A749E}"/>
              </a:ext>
            </a:extLst>
          </p:cNvPr>
          <p:cNvSpPr txBox="1"/>
          <p:nvPr/>
        </p:nvSpPr>
        <p:spPr>
          <a:xfrm>
            <a:off x="96253" y="695623"/>
            <a:ext cx="2861664" cy="83099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Results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Figure 1 – Pulmonary nodule findings 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AE13855D-21B9-4696-AA96-86FB109EC6C8}"/>
              </a:ext>
            </a:extLst>
          </p:cNvPr>
          <p:cNvSpPr txBox="1"/>
          <p:nvPr/>
        </p:nvSpPr>
        <p:spPr>
          <a:xfrm>
            <a:off x="96253" y="4366393"/>
            <a:ext cx="3024556" cy="33855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GB" sz="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*The total number of nodules exceeds</a:t>
            </a:r>
            <a:r>
              <a:rPr lang="en-GB" sz="800" dirty="0"/>
              <a:t> the number of participants as these are reported on a per nodule basis</a:t>
            </a:r>
            <a:endParaRPr kumimoji="0" lang="en-GB" sz="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952391989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Box 41">
            <a:extLst>
              <a:ext uri="{FF2B5EF4-FFF2-40B4-BE49-F238E27FC236}">
                <a16:creationId xmlns:a16="http://schemas.microsoft.com/office/drawing/2014/main" id="{B95ECB10-D785-46E7-9F5E-D548620E8004}"/>
              </a:ext>
            </a:extLst>
          </p:cNvPr>
          <p:cNvSpPr txBox="1"/>
          <p:nvPr/>
        </p:nvSpPr>
        <p:spPr>
          <a:xfrm>
            <a:off x="126264" y="739254"/>
            <a:ext cx="2861664" cy="83099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Results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Figure 2 – Incidental findings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37A89F2C-93E6-44F0-AA2C-BABE76B9A42F}"/>
              </a:ext>
            </a:extLst>
          </p:cNvPr>
          <p:cNvSpPr/>
          <p:nvPr/>
        </p:nvSpPr>
        <p:spPr>
          <a:xfrm>
            <a:off x="2634416" y="1053265"/>
            <a:ext cx="1779062" cy="461661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16,581 IFs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 b="1" dirty="0"/>
              <a:t>(In 8,262 participants)</a:t>
            </a:r>
            <a:endParaRPr kumimoji="0" lang="en-GB" sz="12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Helvetica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A11A15C-ED5F-4388-972C-B2146B84D57D}"/>
              </a:ext>
            </a:extLst>
          </p:cNvPr>
          <p:cNvSpPr/>
          <p:nvPr/>
        </p:nvSpPr>
        <p:spPr>
          <a:xfrm>
            <a:off x="70755" y="1946247"/>
            <a:ext cx="1779062" cy="60016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 sz="1100" dirty="0"/>
              <a:t> </a:t>
            </a:r>
            <a:r>
              <a:rPr lang="en-GB" sz="1100" b="1" dirty="0"/>
              <a:t>Collected for research purposes only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110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Helvetica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ABFF68C4-1607-4B3D-ACF8-6AECB776E741}"/>
              </a:ext>
            </a:extLst>
          </p:cNvPr>
          <p:cNvSpPr/>
          <p:nvPr/>
        </p:nvSpPr>
        <p:spPr>
          <a:xfrm>
            <a:off x="4151510" y="1957939"/>
            <a:ext cx="1779062" cy="446272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 b="1" dirty="0"/>
              <a:t>Actionable IFs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110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Helvetica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E9B8884C-61B9-48BC-8210-FF760B2FA19E}"/>
              </a:ext>
            </a:extLst>
          </p:cNvPr>
          <p:cNvSpPr/>
          <p:nvPr/>
        </p:nvSpPr>
        <p:spPr>
          <a:xfrm>
            <a:off x="70755" y="2908102"/>
            <a:ext cx="1779062" cy="615549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14,608</a:t>
            </a:r>
          </a:p>
          <a:p>
            <a:pPr algn="ctr"/>
            <a:r>
              <a:rPr lang="en-GB" sz="1100" dirty="0"/>
              <a:t>e.g. Coronary artery calcification, emphysema</a:t>
            </a:r>
            <a:endParaRPr lang="en-GB" sz="11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A70C8FC1-CDC4-4948-9FFB-69A1A04CD018}"/>
              </a:ext>
            </a:extLst>
          </p:cNvPr>
          <p:cNvSpPr/>
          <p:nvPr/>
        </p:nvSpPr>
        <p:spPr>
          <a:xfrm>
            <a:off x="1758508" y="3715577"/>
            <a:ext cx="1648136" cy="646327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 b="1" dirty="0"/>
              <a:t>409</a:t>
            </a:r>
            <a:endParaRPr kumimoji="0" lang="en-GB" sz="12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Helvetica"/>
            </a:endParaRPr>
          </a:p>
          <a:p>
            <a:pPr algn="ctr"/>
            <a:r>
              <a:rPr lang="en-GB" b="1" dirty="0"/>
              <a:t>Ongoing annual LDCT within SUMMIT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D4DCFC74-608F-4459-8C46-E30EECAE9ADD}"/>
              </a:ext>
            </a:extLst>
          </p:cNvPr>
          <p:cNvSpPr/>
          <p:nvPr/>
        </p:nvSpPr>
        <p:spPr>
          <a:xfrm>
            <a:off x="3574569" y="3715577"/>
            <a:ext cx="1757345" cy="646327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 b="1" dirty="0"/>
              <a:t>786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3 month </a:t>
            </a:r>
            <a:r>
              <a:rPr lang="en-GB" b="1" dirty="0"/>
              <a:t>interval LDCT within SUMMIT</a:t>
            </a:r>
            <a:endParaRPr kumimoji="0" lang="en-GB" sz="12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Helvetica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C1BD2565-261D-4E7F-B8BE-BFB81EB8D759}"/>
              </a:ext>
            </a:extLst>
          </p:cNvPr>
          <p:cNvSpPr/>
          <p:nvPr/>
        </p:nvSpPr>
        <p:spPr>
          <a:xfrm>
            <a:off x="7294184" y="3715575"/>
            <a:ext cx="1779062" cy="646327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 b="1" dirty="0"/>
              <a:t>273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Urgent MDT 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referral</a:t>
            </a:r>
          </a:p>
        </p:txBody>
      </p:sp>
      <p:cxnSp>
        <p:nvCxnSpPr>
          <p:cNvPr id="63" name="Connector: Elbow 62">
            <a:extLst>
              <a:ext uri="{FF2B5EF4-FFF2-40B4-BE49-F238E27FC236}">
                <a16:creationId xmlns:a16="http://schemas.microsoft.com/office/drawing/2014/main" id="{7D0B7672-E35F-4078-BA16-3F64A5B0E790}"/>
              </a:ext>
            </a:extLst>
          </p:cNvPr>
          <p:cNvCxnSpPr>
            <a:stCxn id="51" idx="2"/>
            <a:endCxn id="52" idx="0"/>
          </p:cNvCxnSpPr>
          <p:nvPr/>
        </p:nvCxnSpPr>
        <p:spPr>
          <a:xfrm rot="5400000">
            <a:off x="2026457" y="448756"/>
            <a:ext cx="431321" cy="2563661"/>
          </a:xfrm>
          <a:prstGeom prst="bentConnector3">
            <a:avLst>
              <a:gd name="adj1" fmla="val 50000"/>
            </a:avLst>
          </a:prstGeom>
          <a:noFill/>
          <a:ln w="25400" cap="flat">
            <a:solidFill>
              <a:schemeClr val="accent1"/>
            </a:solidFill>
            <a:prstDash val="solid"/>
            <a:round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03FFD5C3-BE24-4EA3-B7B2-5A1065871BEC}"/>
              </a:ext>
            </a:extLst>
          </p:cNvPr>
          <p:cNvCxnSpPr>
            <a:stCxn id="52" idx="2"/>
            <a:endCxn id="54" idx="0"/>
          </p:cNvCxnSpPr>
          <p:nvPr/>
        </p:nvCxnSpPr>
        <p:spPr>
          <a:xfrm>
            <a:off x="960286" y="2546407"/>
            <a:ext cx="0" cy="361695"/>
          </a:xfrm>
          <a:prstGeom prst="straightConnector1">
            <a:avLst/>
          </a:prstGeom>
          <a:noFill/>
          <a:ln w="25400" cap="flat">
            <a:solidFill>
              <a:schemeClr val="accent1"/>
            </a:solidFill>
            <a:prstDash val="solid"/>
            <a:round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6" name="Connector: Elbow 65">
            <a:extLst>
              <a:ext uri="{FF2B5EF4-FFF2-40B4-BE49-F238E27FC236}">
                <a16:creationId xmlns:a16="http://schemas.microsoft.com/office/drawing/2014/main" id="{C0DCC59F-CB91-433D-9C0F-5BC0D7E46735}"/>
              </a:ext>
            </a:extLst>
          </p:cNvPr>
          <p:cNvCxnSpPr>
            <a:cxnSpLocks/>
            <a:endCxn id="55" idx="0"/>
          </p:cNvCxnSpPr>
          <p:nvPr/>
        </p:nvCxnSpPr>
        <p:spPr>
          <a:xfrm rot="5400000">
            <a:off x="3187702" y="1862237"/>
            <a:ext cx="1248214" cy="2458466"/>
          </a:xfrm>
          <a:prstGeom prst="bentConnector3">
            <a:avLst>
              <a:gd name="adj1" fmla="val 50000"/>
            </a:avLst>
          </a:prstGeom>
          <a:noFill/>
          <a:ln w="25400" cap="flat">
            <a:solidFill>
              <a:schemeClr val="accent1"/>
            </a:solidFill>
            <a:prstDash val="solid"/>
            <a:round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7" name="Connector: Elbow 66">
            <a:extLst>
              <a:ext uri="{FF2B5EF4-FFF2-40B4-BE49-F238E27FC236}">
                <a16:creationId xmlns:a16="http://schemas.microsoft.com/office/drawing/2014/main" id="{C6D3818E-F5E2-40F0-AD65-D1C5E428C3FE}"/>
              </a:ext>
            </a:extLst>
          </p:cNvPr>
          <p:cNvCxnSpPr>
            <a:cxnSpLocks/>
            <a:endCxn id="57" idx="0"/>
          </p:cNvCxnSpPr>
          <p:nvPr/>
        </p:nvCxnSpPr>
        <p:spPr>
          <a:xfrm rot="16200000" flipH="1">
            <a:off x="5988272" y="1520132"/>
            <a:ext cx="1248212" cy="3142673"/>
          </a:xfrm>
          <a:prstGeom prst="bentConnector3">
            <a:avLst>
              <a:gd name="adj1" fmla="val 50000"/>
            </a:avLst>
          </a:prstGeom>
          <a:noFill/>
          <a:ln w="25400" cap="flat">
            <a:solidFill>
              <a:schemeClr val="accent1"/>
            </a:solidFill>
            <a:prstDash val="solid"/>
            <a:round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77" name="Rectangle 76">
            <a:extLst>
              <a:ext uri="{FF2B5EF4-FFF2-40B4-BE49-F238E27FC236}">
                <a16:creationId xmlns:a16="http://schemas.microsoft.com/office/drawing/2014/main" id="{A3FE49BE-0970-4D71-A508-F526001BE65A}"/>
              </a:ext>
            </a:extLst>
          </p:cNvPr>
          <p:cNvSpPr/>
          <p:nvPr/>
        </p:nvSpPr>
        <p:spPr>
          <a:xfrm>
            <a:off x="5423518" y="3715576"/>
            <a:ext cx="1779062" cy="646327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 b="1" dirty="0"/>
              <a:t>505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GP to 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action</a:t>
            </a:r>
          </a:p>
        </p:txBody>
      </p:sp>
      <p:cxnSp>
        <p:nvCxnSpPr>
          <p:cNvPr id="145" name="Straight Arrow Connector 144">
            <a:extLst>
              <a:ext uri="{FF2B5EF4-FFF2-40B4-BE49-F238E27FC236}">
                <a16:creationId xmlns:a16="http://schemas.microsoft.com/office/drawing/2014/main" id="{9F678081-CF87-4173-BDE7-857F11078A05}"/>
              </a:ext>
            </a:extLst>
          </p:cNvPr>
          <p:cNvCxnSpPr>
            <a:cxnSpLocks/>
            <a:endCxn id="56" idx="0"/>
          </p:cNvCxnSpPr>
          <p:nvPr/>
        </p:nvCxnSpPr>
        <p:spPr>
          <a:xfrm>
            <a:off x="4453242" y="3128212"/>
            <a:ext cx="0" cy="587365"/>
          </a:xfrm>
          <a:prstGeom prst="straightConnector1">
            <a:avLst/>
          </a:prstGeom>
          <a:noFill/>
          <a:ln w="25400" cap="flat">
            <a:solidFill>
              <a:schemeClr val="accent1"/>
            </a:solidFill>
            <a:prstDash val="solid"/>
            <a:round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7" name="Straight Arrow Connector 146">
            <a:extLst>
              <a:ext uri="{FF2B5EF4-FFF2-40B4-BE49-F238E27FC236}">
                <a16:creationId xmlns:a16="http://schemas.microsoft.com/office/drawing/2014/main" id="{8E42A89B-8842-461A-A6D4-4A183B08B2E7}"/>
              </a:ext>
            </a:extLst>
          </p:cNvPr>
          <p:cNvCxnSpPr>
            <a:cxnSpLocks/>
          </p:cNvCxnSpPr>
          <p:nvPr/>
        </p:nvCxnSpPr>
        <p:spPr>
          <a:xfrm>
            <a:off x="6374469" y="3098757"/>
            <a:ext cx="0" cy="587365"/>
          </a:xfrm>
          <a:prstGeom prst="straightConnector1">
            <a:avLst/>
          </a:prstGeom>
          <a:noFill/>
          <a:ln w="25400" cap="flat">
            <a:solidFill>
              <a:schemeClr val="accent1"/>
            </a:solidFill>
            <a:prstDash val="solid"/>
            <a:round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" name="Connector: Elbow 5">
            <a:extLst>
              <a:ext uri="{FF2B5EF4-FFF2-40B4-BE49-F238E27FC236}">
                <a16:creationId xmlns:a16="http://schemas.microsoft.com/office/drawing/2014/main" id="{406D2DCF-78D0-43BF-8B9E-E74A5E238B2C}"/>
              </a:ext>
            </a:extLst>
          </p:cNvPr>
          <p:cNvCxnSpPr>
            <a:stCxn id="51" idx="2"/>
            <a:endCxn id="53" idx="0"/>
          </p:cNvCxnSpPr>
          <p:nvPr/>
        </p:nvCxnSpPr>
        <p:spPr>
          <a:xfrm rot="16200000" flipH="1">
            <a:off x="4060988" y="977885"/>
            <a:ext cx="443013" cy="1517094"/>
          </a:xfrm>
          <a:prstGeom prst="bentConnector3">
            <a:avLst/>
          </a:prstGeom>
          <a:noFill/>
          <a:ln w="25400" cap="flat">
            <a:solidFill>
              <a:schemeClr val="accent1"/>
            </a:solidFill>
            <a:prstDash val="solid"/>
            <a:round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3897852100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ALL INTERNAL SLIDES – PLEASE USE THIS TEMPLATE SLIDE…"/>
          <p:cNvSpPr txBox="1"/>
          <p:nvPr/>
        </p:nvSpPr>
        <p:spPr>
          <a:xfrm>
            <a:off x="395287" y="996020"/>
            <a:ext cx="8353426" cy="5232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 anchor="t">
            <a:spAutoFit/>
          </a:bodyPr>
          <a:lstStyle/>
          <a:p>
            <a:pPr defTabSz="457200">
              <a:defRPr sz="5400" b="1">
                <a:latin typeface="Arial"/>
                <a:ea typeface="Arial"/>
                <a:cs typeface="Arial"/>
                <a:sym typeface="Arial"/>
              </a:defRPr>
            </a:pPr>
            <a:r>
              <a:rPr lang="en-US" sz="2800" dirty="0"/>
              <a:t>Conclusion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827B35E-F2DF-4A2F-9690-CB8B6E1F48D5}"/>
              </a:ext>
            </a:extLst>
          </p:cNvPr>
          <p:cNvSpPr txBox="1"/>
          <p:nvPr/>
        </p:nvSpPr>
        <p:spPr>
          <a:xfrm>
            <a:off x="465364" y="1575937"/>
            <a:ext cx="8283349" cy="300081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Implementation of defined PN and IF protocols has enabled streamlined management of radiological findings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The referral rates for PNs and IFs are low when compared to previously reported studies, though direct comparison is difficult due to heterogeneous data collection and reporting between studies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Forthcoming outcome data from the SUMMIT Study will further inform whether this strategy can be recommended more widely</a:t>
            </a:r>
            <a:endParaRPr kumimoji="0" lang="en-GB" sz="180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177119504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Default - Title Slide">
  <a:themeElements>
    <a:clrScheme name="Default - Title Slid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 - Title Slid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 - Title Sli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 - Title Slide">
  <a:themeElements>
    <a:clrScheme name="Default - Title Slid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 - Title Slid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 - Title Sli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16791</TotalTime>
  <Words>996</Words>
  <Application>Microsoft Office PowerPoint</Application>
  <PresentationFormat>On-screen Show (16:9)</PresentationFormat>
  <Paragraphs>139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Helvetica</vt:lpstr>
      <vt:lpstr>Helvetica Neue</vt:lpstr>
      <vt:lpstr>Default - Title Slide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Grit Schoenherr</dc:creator>
  <cp:lastModifiedBy>Jennifer Dickson</cp:lastModifiedBy>
  <cp:revision>147</cp:revision>
  <dcterms:modified xsi:type="dcterms:W3CDTF">2021-01-12T20:46:15Z</dcterms:modified>
</cp:coreProperties>
</file>