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Heebo" pitchFamily="2" charset="-79"/>
      <p:regular r:id="rId29"/>
      <p:bold r:id="rId30"/>
    </p:embeddedFont>
    <p:embeddedFont>
      <p:font typeface="Montserrat" pitchFamily="2" charset="77"/>
      <p:regular r:id="rId31"/>
      <p:bold r:id="rId32"/>
      <p:italic r:id="rId33"/>
      <p:boldItalic r:id="rId34"/>
    </p:embeddedFont>
    <p:embeddedFont>
      <p:font typeface="Roboto" panose="02000000000000000000" pitchFamily="2" charset="0"/>
      <p:regular r:id="rId35"/>
      <p:bold r:id="rId36"/>
      <p:italic r:id="rId37"/>
      <p:boldItalic r:id="rId38"/>
    </p:embeddedFont>
    <p:embeddedFont>
      <p:font typeface="Roboto Light" panose="02000000000000000000" pitchFamily="2" charset="0"/>
      <p:regular r:id="rId39"/>
      <p:bold r:id="rId40"/>
      <p:italic r:id="rId41"/>
      <p:boldItalic r:id="rId42"/>
    </p:embeddedFont>
    <p:embeddedFont>
      <p:font typeface="Roboto Medium" panose="02000000000000000000" pitchFamily="2" charset="0"/>
      <p:regular r:id="rId43"/>
      <p:bold r:id="rId44"/>
      <p:italic r:id="rId45"/>
      <p:boldItalic r:id="rId46"/>
    </p:embeddedFont>
    <p:embeddedFont>
      <p:font typeface="Ultra" panose="02060505000000020004" pitchFamily="18" charset="0"/>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C0E8B9-6678-42BC-8849-8889C1419B43}">
  <a:tblStyle styleId="{70C0E8B9-6678-42BC-8849-8889C1419B43}" styleName="Table_0">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E7FA57C-A12F-4EC5-9D5E-32294E7E1456}"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39" d="100"/>
          <a:sy n="139" d="100"/>
        </p:scale>
        <p:origin x="176" y="5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b090d5c5fd_0_166: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b090d5c5fd_0_1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e7208f7f8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e7208f7f84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e56f10653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e56f106536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e7fe39b71d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e7fe39b71d_5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Pancreas; head &amp; neck</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e56f106536_0_12: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e56f106536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457200" lvl="0" indent="-304800" algn="l" rtl="0">
              <a:lnSpc>
                <a:spcPct val="150000"/>
              </a:lnSpc>
              <a:spcBef>
                <a:spcPts val="0"/>
              </a:spcBef>
              <a:spcAft>
                <a:spcPts val="0"/>
              </a:spcAft>
              <a:buClr>
                <a:srgbClr val="404040"/>
              </a:buClr>
              <a:buSzPts val="1200"/>
              <a:buFont typeface="Roboto Light"/>
              <a:buChar char="●"/>
            </a:pPr>
            <a:r>
              <a:rPr lang="en" sz="1200" b="1">
                <a:solidFill>
                  <a:srgbClr val="612B5B"/>
                </a:solidFill>
                <a:latin typeface="Roboto"/>
                <a:ea typeface="Roboto"/>
                <a:cs typeface="Roboto"/>
                <a:sym typeface="Roboto"/>
              </a:rPr>
              <a:t>Rapid</a:t>
            </a:r>
            <a:r>
              <a:rPr lang="en" sz="1200">
                <a:solidFill>
                  <a:srgbClr val="404040"/>
                </a:solidFill>
                <a:latin typeface="Roboto Light"/>
                <a:ea typeface="Roboto Light"/>
                <a:cs typeface="Roboto Light"/>
                <a:sym typeface="Roboto Light"/>
              </a:rPr>
              <a:t> prototyping and development. Examples: tenfold faster then Python @ CIT; 800-fold faster than R @ U of Melbourne, Australia</a:t>
            </a:r>
            <a:endParaRPr sz="1200">
              <a:solidFill>
                <a:srgbClr val="404040"/>
              </a:solidFill>
              <a:latin typeface="Roboto Light"/>
              <a:ea typeface="Roboto Light"/>
              <a:cs typeface="Roboto Light"/>
              <a:sym typeface="Roboto Light"/>
            </a:endParaRPr>
          </a:p>
          <a:p>
            <a:pPr marL="0" lvl="0" indent="0" algn="l" rtl="0">
              <a:lnSpc>
                <a:spcPct val="150000"/>
              </a:lnSpc>
              <a:spcBef>
                <a:spcPts val="1000"/>
              </a:spcBef>
              <a:spcAft>
                <a:spcPts val="1000"/>
              </a:spcAft>
              <a:buNone/>
            </a:pPr>
            <a:endParaRPr sz="1500">
              <a:solidFill>
                <a:srgbClr val="404040"/>
              </a:solidFill>
              <a:latin typeface="Roboto Light"/>
              <a:ea typeface="Roboto Light"/>
              <a:cs typeface="Roboto Light"/>
              <a:sym typeface="Roboto 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e446b25ba9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e446b25ba9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e7208f7f8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e7208f7f84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e7208f7f8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e7208f7f84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e446b25ba9_0_32: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e446b25ba9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e7208f7f84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e7208f7f84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e7208f7f84_0_55: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e7208f7f84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7e1ce90c8_0_0:notes"/>
          <p:cNvSpPr>
            <a:spLocks noGrp="1" noRot="1" noChangeAspect="1"/>
          </p:cNvSpPr>
          <p:nvPr>
            <p:ph type="sldImg" idx="2"/>
          </p:nvPr>
        </p:nvSpPr>
        <p:spPr>
          <a:xfrm>
            <a:off x="399119" y="687049"/>
            <a:ext cx="6059700" cy="3427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ge7e1ce90c8_0_0:notes"/>
          <p:cNvSpPr txBox="1">
            <a:spLocks noGrp="1"/>
          </p:cNvSpPr>
          <p:nvPr>
            <p:ph type="body" idx="1"/>
          </p:nvPr>
        </p:nvSpPr>
        <p:spPr>
          <a:xfrm>
            <a:off x="685800" y="4343400"/>
            <a:ext cx="5486400" cy="4114800"/>
          </a:xfrm>
          <a:prstGeom prst="rect">
            <a:avLst/>
          </a:prstGeom>
          <a:noFill/>
          <a:ln>
            <a:noFill/>
          </a:ln>
        </p:spPr>
        <p:txBody>
          <a:bodyPr spcFirstLastPara="1" wrap="square" lIns="90750" tIns="90750" rIns="90750" bIns="90750" anchor="t" anchorCtr="0">
            <a:noAutofit/>
          </a:bodyPr>
          <a:lstStyle/>
          <a:p>
            <a:pPr marL="457200" lvl="0" indent="-298450" algn="l" rtl="0">
              <a:spcBef>
                <a:spcPts val="0"/>
              </a:spcBef>
              <a:spcAft>
                <a:spcPts val="0"/>
              </a:spcAft>
              <a:buClr>
                <a:srgbClr val="404040"/>
              </a:buClr>
              <a:buSzPts val="1100"/>
              <a:buFont typeface="Roboto Light"/>
              <a:buChar char="●"/>
            </a:pPr>
            <a:r>
              <a:rPr lang="en">
                <a:solidFill>
                  <a:srgbClr val="404040"/>
                </a:solidFill>
                <a:latin typeface="Roboto Light"/>
                <a:ea typeface="Roboto Light"/>
                <a:cs typeface="Roboto Light"/>
                <a:sym typeface="Roboto Light"/>
              </a:rPr>
              <a:t>Cancer screening aims to prevent cancer death by detecting cancerous lesions </a:t>
            </a:r>
            <a:r>
              <a:rPr lang="en" b="1">
                <a:solidFill>
                  <a:srgbClr val="612B5B"/>
                </a:solidFill>
                <a:latin typeface="Roboto"/>
                <a:ea typeface="Roboto"/>
                <a:cs typeface="Roboto"/>
                <a:sym typeface="Roboto"/>
              </a:rPr>
              <a:t>early</a:t>
            </a:r>
            <a:r>
              <a:rPr lang="en">
                <a:solidFill>
                  <a:srgbClr val="404040"/>
                </a:solidFill>
                <a:latin typeface="Roboto Light"/>
                <a:ea typeface="Roboto Light"/>
                <a:cs typeface="Roboto Light"/>
                <a:sym typeface="Roboto Light"/>
              </a:rPr>
              <a:t>.</a:t>
            </a:r>
            <a:endParaRPr>
              <a:solidFill>
                <a:srgbClr val="404040"/>
              </a:solidFill>
              <a:latin typeface="Roboto Light"/>
              <a:ea typeface="Roboto Light"/>
              <a:cs typeface="Roboto Light"/>
              <a:sym typeface="Roboto Light"/>
            </a:endParaRPr>
          </a:p>
          <a:p>
            <a:pPr marL="457200" lvl="0" indent="-298450" algn="l" rtl="0">
              <a:spcBef>
                <a:spcPts val="0"/>
              </a:spcBef>
              <a:spcAft>
                <a:spcPts val="0"/>
              </a:spcAft>
              <a:buClr>
                <a:srgbClr val="404040"/>
              </a:buClr>
              <a:buSzPts val="1100"/>
              <a:buFont typeface="Roboto Light"/>
              <a:buChar char="●"/>
            </a:pPr>
            <a:r>
              <a:rPr lang="en">
                <a:solidFill>
                  <a:srgbClr val="404040"/>
                </a:solidFill>
                <a:latin typeface="Roboto Light"/>
                <a:ea typeface="Roboto Light"/>
                <a:cs typeface="Roboto Light"/>
                <a:sym typeface="Roboto Light"/>
              </a:rPr>
              <a:t>Most cancers </a:t>
            </a:r>
            <a:r>
              <a:rPr lang="en" b="1">
                <a:solidFill>
                  <a:srgbClr val="612B5B"/>
                </a:solidFill>
                <a:latin typeface="Roboto"/>
                <a:ea typeface="Roboto"/>
                <a:cs typeface="Roboto"/>
                <a:sym typeface="Roboto"/>
              </a:rPr>
              <a:t>lack available screening modalities</a:t>
            </a:r>
            <a:r>
              <a:rPr lang="en">
                <a:solidFill>
                  <a:srgbClr val="404040"/>
                </a:solidFill>
                <a:latin typeface="Roboto Light"/>
                <a:ea typeface="Roboto Light"/>
                <a:cs typeface="Roboto Light"/>
                <a:sym typeface="Roboto Light"/>
              </a:rPr>
              <a:t> (except colorectal, breast, lung, cervical and prostate). </a:t>
            </a:r>
            <a:endParaRPr>
              <a:solidFill>
                <a:srgbClr val="404040"/>
              </a:solidFill>
              <a:latin typeface="Roboto Light"/>
              <a:ea typeface="Roboto Light"/>
              <a:cs typeface="Roboto Light"/>
              <a:sym typeface="Roboto Light"/>
            </a:endParaRPr>
          </a:p>
          <a:p>
            <a:pPr marL="457200" lvl="0" indent="-298450" algn="l" rtl="0">
              <a:spcBef>
                <a:spcPts val="0"/>
              </a:spcBef>
              <a:spcAft>
                <a:spcPts val="0"/>
              </a:spcAft>
              <a:buClr>
                <a:srgbClr val="404040"/>
              </a:buClr>
              <a:buSzPts val="1100"/>
              <a:buFont typeface="Roboto Light"/>
              <a:buChar char="●"/>
            </a:pPr>
            <a:r>
              <a:rPr lang="en">
                <a:solidFill>
                  <a:srgbClr val="404040"/>
                </a:solidFill>
                <a:latin typeface="Roboto Light"/>
                <a:ea typeface="Roboto Light"/>
                <a:cs typeface="Roboto Light"/>
                <a:sym typeface="Roboto Light"/>
              </a:rPr>
              <a:t>USPSTF recommendations: high-risk only for </a:t>
            </a:r>
            <a:r>
              <a:rPr lang="en" b="1">
                <a:solidFill>
                  <a:srgbClr val="612B5B"/>
                </a:solidFill>
                <a:latin typeface="Roboto"/>
                <a:ea typeface="Roboto"/>
                <a:cs typeface="Roboto"/>
                <a:sym typeface="Roboto"/>
              </a:rPr>
              <a:t>lung</a:t>
            </a:r>
            <a:r>
              <a:rPr lang="en">
                <a:solidFill>
                  <a:srgbClr val="404040"/>
                </a:solidFill>
                <a:latin typeface="Roboto Light"/>
                <a:ea typeface="Roboto Light"/>
                <a:cs typeface="Roboto Light"/>
                <a:sym typeface="Roboto Light"/>
              </a:rPr>
              <a:t>; individual decision for </a:t>
            </a:r>
            <a:r>
              <a:rPr lang="en" b="1">
                <a:solidFill>
                  <a:srgbClr val="612B5B"/>
                </a:solidFill>
                <a:latin typeface="Roboto"/>
                <a:ea typeface="Roboto"/>
                <a:cs typeface="Roboto"/>
                <a:sym typeface="Roboto"/>
              </a:rPr>
              <a:t>prostate</a:t>
            </a:r>
            <a:r>
              <a:rPr lang="en">
                <a:solidFill>
                  <a:srgbClr val="404040"/>
                </a:solidFill>
                <a:latin typeface="Roboto Light"/>
                <a:ea typeface="Roboto Light"/>
                <a:cs typeface="Roboto Light"/>
                <a:sym typeface="Roboto Light"/>
              </a:rPr>
              <a:t>.</a:t>
            </a:r>
            <a:endParaRPr>
              <a:solidFill>
                <a:srgbClr val="404040"/>
              </a:solidFill>
              <a:latin typeface="Roboto Light"/>
              <a:ea typeface="Roboto Light"/>
              <a:cs typeface="Roboto Light"/>
              <a:sym typeface="Roboto Light"/>
            </a:endParaRPr>
          </a:p>
          <a:p>
            <a:pPr marL="0" lvl="0" indent="0" algn="l" rtl="0">
              <a:spcBef>
                <a:spcPts val="1000"/>
              </a:spcBef>
              <a:spcAft>
                <a:spcPts val="0"/>
              </a:spcAft>
              <a:buNone/>
            </a:pPr>
            <a:r>
              <a:rPr lang="en" sz="1200">
                <a:solidFill>
                  <a:srgbClr val="333333"/>
                </a:solidFill>
                <a:highlight>
                  <a:schemeClr val="lt1"/>
                </a:highlight>
                <a:latin typeface="Montserrat"/>
                <a:ea typeface="Montserrat"/>
                <a:cs typeface="Montserrat"/>
                <a:sym typeface="Montserrat"/>
              </a:rPr>
              <a:t>Breast  - biennial screening mammography for women aged 50 to 74 years (</a:t>
            </a:r>
            <a:r>
              <a:rPr lang="en" sz="1200">
                <a:solidFill>
                  <a:srgbClr val="B89466"/>
                </a:solidFill>
                <a:highlight>
                  <a:schemeClr val="lt1"/>
                </a:highlight>
                <a:latin typeface="Montserrat"/>
                <a:ea typeface="Montserrat"/>
                <a:cs typeface="Montserrat"/>
                <a:sym typeface="Montserrat"/>
              </a:rPr>
              <a:t>B</a:t>
            </a:r>
            <a:r>
              <a:rPr lang="en" sz="1200">
                <a:solidFill>
                  <a:srgbClr val="333333"/>
                </a:solidFill>
                <a:highlight>
                  <a:schemeClr val="lt1"/>
                </a:highlight>
                <a:latin typeface="Montserrat"/>
                <a:ea typeface="Montserrat"/>
                <a:cs typeface="Montserrat"/>
                <a:sym typeface="Montserrat"/>
              </a:rPr>
              <a:t>).</a:t>
            </a:r>
            <a:endParaRPr sz="1200">
              <a:solidFill>
                <a:srgbClr val="333333"/>
              </a:solidFill>
              <a:highlight>
                <a:schemeClr val="lt1"/>
              </a:highlight>
              <a:latin typeface="Montserrat"/>
              <a:ea typeface="Montserrat"/>
              <a:cs typeface="Montserrat"/>
              <a:sym typeface="Montserrat"/>
            </a:endParaRPr>
          </a:p>
          <a:p>
            <a:pPr marL="0" lvl="0" indent="0" algn="l" rtl="0">
              <a:spcBef>
                <a:spcPts val="0"/>
              </a:spcBef>
              <a:spcAft>
                <a:spcPts val="0"/>
              </a:spcAft>
              <a:buNone/>
            </a:pPr>
            <a:r>
              <a:rPr lang="en" sz="1200">
                <a:solidFill>
                  <a:srgbClr val="333333"/>
                </a:solidFill>
                <a:highlight>
                  <a:schemeClr val="lt1"/>
                </a:highlight>
                <a:latin typeface="Montserrat"/>
                <a:ea typeface="Montserrat"/>
                <a:cs typeface="Montserrat"/>
                <a:sym typeface="Montserrat"/>
              </a:rPr>
              <a:t>Lung - annual screening for lung cancer with low-dose computed tomography (LDCT) in adults aged 50 to 80 years who have a 20 pack-year smoking history and currently smoke or have quit within the past 15 years (</a:t>
            </a:r>
            <a:r>
              <a:rPr lang="en" sz="1200">
                <a:solidFill>
                  <a:srgbClr val="B89466"/>
                </a:solidFill>
                <a:highlight>
                  <a:schemeClr val="lt1"/>
                </a:highlight>
                <a:latin typeface="Montserrat"/>
                <a:ea typeface="Montserrat"/>
                <a:cs typeface="Montserrat"/>
                <a:sym typeface="Montserrat"/>
              </a:rPr>
              <a:t>B</a:t>
            </a:r>
            <a:r>
              <a:rPr lang="en" sz="1200">
                <a:solidFill>
                  <a:srgbClr val="333333"/>
                </a:solidFill>
                <a:highlight>
                  <a:schemeClr val="lt1"/>
                </a:highlight>
                <a:latin typeface="Montserrat"/>
                <a:ea typeface="Montserrat"/>
                <a:cs typeface="Montserrat"/>
                <a:sym typeface="Montserrat"/>
              </a:rPr>
              <a:t>). </a:t>
            </a:r>
            <a:endParaRPr sz="1200">
              <a:solidFill>
                <a:srgbClr val="333333"/>
              </a:solidFill>
              <a:highlight>
                <a:schemeClr val="lt1"/>
              </a:highlight>
              <a:latin typeface="Montserrat"/>
              <a:ea typeface="Montserrat"/>
              <a:cs typeface="Montserrat"/>
              <a:sym typeface="Montserrat"/>
            </a:endParaRPr>
          </a:p>
          <a:p>
            <a:pPr marL="0" lvl="0" indent="0" algn="l" rtl="0">
              <a:spcBef>
                <a:spcPts val="0"/>
              </a:spcBef>
              <a:spcAft>
                <a:spcPts val="0"/>
              </a:spcAft>
              <a:buNone/>
            </a:pPr>
            <a:r>
              <a:rPr lang="en" sz="1200">
                <a:solidFill>
                  <a:srgbClr val="333333"/>
                </a:solidFill>
                <a:highlight>
                  <a:schemeClr val="lt1"/>
                </a:highlight>
                <a:latin typeface="Montserrat"/>
                <a:ea typeface="Montserrat"/>
                <a:cs typeface="Montserrat"/>
                <a:sym typeface="Montserrat"/>
              </a:rPr>
              <a:t>Colon - all adults aged 50 to 75 years (</a:t>
            </a:r>
            <a:r>
              <a:rPr lang="en" sz="1200">
                <a:solidFill>
                  <a:srgbClr val="B89466"/>
                </a:solidFill>
                <a:highlight>
                  <a:schemeClr val="lt1"/>
                </a:highlight>
                <a:latin typeface="Montserrat"/>
                <a:ea typeface="Montserrat"/>
                <a:cs typeface="Montserrat"/>
                <a:sym typeface="Montserrat"/>
              </a:rPr>
              <a:t>A</a:t>
            </a:r>
            <a:r>
              <a:rPr lang="en" sz="1200">
                <a:solidFill>
                  <a:srgbClr val="333333"/>
                </a:solidFill>
                <a:highlight>
                  <a:schemeClr val="lt1"/>
                </a:highlight>
                <a:latin typeface="Montserrat"/>
                <a:ea typeface="Montserrat"/>
                <a:cs typeface="Montserrat"/>
                <a:sym typeface="Montserrat"/>
              </a:rPr>
              <a:t>). </a:t>
            </a:r>
            <a:r>
              <a:rPr lang="en" sz="1050">
                <a:solidFill>
                  <a:srgbClr val="333333"/>
                </a:solidFill>
                <a:highlight>
                  <a:schemeClr val="lt1"/>
                </a:highlight>
                <a:latin typeface="Roboto"/>
                <a:ea typeface="Roboto"/>
                <a:cs typeface="Roboto"/>
                <a:sym typeface="Roboto"/>
              </a:rPr>
              <a:t>stool-based tests (gFOBT, FIT, sDNA-FIT) and visualization tests (colonoscopy, CT colonograph, flexible sigmoidoscopy, flexible sigmoidoscopy with FIT). </a:t>
            </a:r>
            <a:r>
              <a:rPr lang="en" sz="1200">
                <a:solidFill>
                  <a:srgbClr val="333333"/>
                </a:solidFill>
                <a:highlight>
                  <a:schemeClr val="lt1"/>
                </a:highlight>
                <a:latin typeface="Montserrat"/>
                <a:ea typeface="Montserrat"/>
                <a:cs typeface="Montserrat"/>
                <a:sym typeface="Montserrat"/>
              </a:rPr>
              <a:t>45 to 49 years (</a:t>
            </a:r>
            <a:r>
              <a:rPr lang="en" sz="1200">
                <a:solidFill>
                  <a:srgbClr val="B89466"/>
                </a:solidFill>
                <a:highlight>
                  <a:schemeClr val="lt1"/>
                </a:highlight>
                <a:latin typeface="Montserrat"/>
                <a:ea typeface="Montserrat"/>
                <a:cs typeface="Montserrat"/>
                <a:sym typeface="Montserrat"/>
              </a:rPr>
              <a:t>B</a:t>
            </a:r>
            <a:r>
              <a:rPr lang="en" sz="1200">
                <a:solidFill>
                  <a:srgbClr val="333333"/>
                </a:solidFill>
                <a:highlight>
                  <a:schemeClr val="lt1"/>
                </a:highlight>
                <a:latin typeface="Montserrat"/>
                <a:ea typeface="Montserrat"/>
                <a:cs typeface="Montserrat"/>
                <a:sym typeface="Montserrat"/>
              </a:rPr>
              <a:t>)</a:t>
            </a:r>
            <a:endParaRPr sz="1200">
              <a:solidFill>
                <a:srgbClr val="333333"/>
              </a:solidFill>
              <a:highlight>
                <a:schemeClr val="lt1"/>
              </a:highlight>
              <a:latin typeface="Montserrat"/>
              <a:ea typeface="Montserrat"/>
              <a:cs typeface="Montserrat"/>
              <a:sym typeface="Montserrat"/>
            </a:endParaRPr>
          </a:p>
          <a:p>
            <a:pPr marL="0" lvl="0" indent="0" algn="l" rtl="0">
              <a:spcBef>
                <a:spcPts val="0"/>
              </a:spcBef>
              <a:spcAft>
                <a:spcPts val="0"/>
              </a:spcAft>
              <a:buNone/>
            </a:pPr>
            <a:r>
              <a:rPr lang="en" sz="1200">
                <a:solidFill>
                  <a:srgbClr val="333333"/>
                </a:solidFill>
                <a:highlight>
                  <a:schemeClr val="lt1"/>
                </a:highlight>
                <a:latin typeface="Montserrat"/>
                <a:ea typeface="Montserrat"/>
                <a:cs typeface="Montserrat"/>
                <a:sym typeface="Montserrat"/>
              </a:rPr>
              <a:t>Cervical (</a:t>
            </a:r>
            <a:r>
              <a:rPr lang="en" sz="1200">
                <a:solidFill>
                  <a:srgbClr val="B89466"/>
                </a:solidFill>
                <a:highlight>
                  <a:schemeClr val="lt1"/>
                </a:highlight>
                <a:latin typeface="Montserrat"/>
                <a:ea typeface="Montserrat"/>
                <a:cs typeface="Montserrat"/>
                <a:sym typeface="Montserrat"/>
              </a:rPr>
              <a:t>A</a:t>
            </a:r>
            <a:r>
              <a:rPr lang="en" sz="1200">
                <a:solidFill>
                  <a:srgbClr val="333333"/>
                </a:solidFill>
                <a:highlight>
                  <a:schemeClr val="lt1"/>
                </a:highlight>
                <a:latin typeface="Montserrat"/>
                <a:ea typeface="Montserrat"/>
                <a:cs typeface="Montserrat"/>
                <a:sym typeface="Montserrat"/>
              </a:rPr>
              <a:t>) - The USPSTF recommends screening for cervical cancer every 3 years with cervical cytology alone in women aged 21 to 29 years. For women aged 30 to 65 years, the USPSTF recommends screening every 3 years with cervical </a:t>
            </a:r>
            <a:r>
              <a:rPr lang="en" sz="1200" b="1">
                <a:solidFill>
                  <a:srgbClr val="333333"/>
                </a:solidFill>
                <a:highlight>
                  <a:schemeClr val="lt1"/>
                </a:highlight>
                <a:latin typeface="Montserrat"/>
                <a:ea typeface="Montserrat"/>
                <a:cs typeface="Montserrat"/>
                <a:sym typeface="Montserrat"/>
              </a:rPr>
              <a:t>cytology</a:t>
            </a:r>
            <a:r>
              <a:rPr lang="en" sz="1200">
                <a:solidFill>
                  <a:srgbClr val="333333"/>
                </a:solidFill>
                <a:highlight>
                  <a:schemeClr val="lt1"/>
                </a:highlight>
                <a:latin typeface="Montserrat"/>
                <a:ea typeface="Montserrat"/>
                <a:cs typeface="Montserrat"/>
                <a:sym typeface="Montserrat"/>
              </a:rPr>
              <a:t> alone, every 5 years with high-risk human papillomavirus (</a:t>
            </a:r>
            <a:r>
              <a:rPr lang="en" sz="1200" b="1">
                <a:solidFill>
                  <a:srgbClr val="333333"/>
                </a:solidFill>
                <a:highlight>
                  <a:schemeClr val="lt1"/>
                </a:highlight>
                <a:latin typeface="Montserrat"/>
                <a:ea typeface="Montserrat"/>
                <a:cs typeface="Montserrat"/>
                <a:sym typeface="Montserrat"/>
              </a:rPr>
              <a:t>hrHPV</a:t>
            </a:r>
            <a:r>
              <a:rPr lang="en" sz="1200">
                <a:solidFill>
                  <a:srgbClr val="333333"/>
                </a:solidFill>
                <a:highlight>
                  <a:schemeClr val="lt1"/>
                </a:highlight>
                <a:latin typeface="Montserrat"/>
                <a:ea typeface="Montserrat"/>
                <a:cs typeface="Montserrat"/>
                <a:sym typeface="Montserrat"/>
              </a:rPr>
              <a:t>) testing alone, or every 5 years with hrHPV testing in combination with cytology (cotesting).</a:t>
            </a:r>
            <a:endParaRPr sz="1200">
              <a:solidFill>
                <a:srgbClr val="333333"/>
              </a:solidFill>
              <a:highlight>
                <a:schemeClr val="lt1"/>
              </a:highlight>
              <a:latin typeface="Montserrat"/>
              <a:ea typeface="Montserrat"/>
              <a:cs typeface="Montserrat"/>
              <a:sym typeface="Montserrat"/>
            </a:endParaRPr>
          </a:p>
          <a:p>
            <a:pPr marL="0" lvl="0" indent="0" algn="l" rtl="0">
              <a:spcBef>
                <a:spcPts val="0"/>
              </a:spcBef>
              <a:spcAft>
                <a:spcPts val="0"/>
              </a:spcAft>
              <a:buNone/>
            </a:pPr>
            <a:endParaRPr sz="1200">
              <a:solidFill>
                <a:srgbClr val="333333"/>
              </a:solidFill>
              <a:highlight>
                <a:srgbClr val="DBF9DB"/>
              </a:highlight>
              <a:latin typeface="Montserrat"/>
              <a:ea typeface="Montserrat"/>
              <a:cs typeface="Montserrat"/>
              <a:sym typeface="Montserrat"/>
            </a:endParaRPr>
          </a:p>
          <a:p>
            <a:pPr marL="0" lvl="0" indent="0" algn="l" rtl="0">
              <a:spcBef>
                <a:spcPts val="0"/>
              </a:spcBef>
              <a:spcAft>
                <a:spcPts val="0"/>
              </a:spcAft>
              <a:buNone/>
            </a:pPr>
            <a:endParaRPr>
              <a:solidFill>
                <a:srgbClr val="404040"/>
              </a:solidFill>
              <a:latin typeface="Roboto Light"/>
              <a:ea typeface="Roboto Light"/>
              <a:cs typeface="Roboto Light"/>
              <a:sym typeface="Roboto Light"/>
            </a:endParaRPr>
          </a:p>
          <a:p>
            <a:pPr marL="0" lvl="0" indent="0" algn="l" rtl="0">
              <a:spcBef>
                <a:spcPts val="1000"/>
              </a:spcBef>
              <a:spcAft>
                <a:spcPts val="0"/>
              </a:spcAft>
              <a:buClr>
                <a:srgbClr val="000000"/>
              </a:buClr>
              <a:buSzPts val="1400"/>
              <a:buFont typeface="Arial"/>
              <a:buNone/>
            </a:pP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e7208f7f84_0_75: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e7208f7f84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e7208f7f84_0_64: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e7208f7f84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050">
              <a:solidFill>
                <a:srgbClr val="3C4043"/>
              </a:solidFill>
              <a:highlight>
                <a:srgbClr val="FFFFFF"/>
              </a:highlight>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e7208f7f84_0_89: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e7208f7f84_0_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7e1ce90c8_0_198:notes"/>
          <p:cNvSpPr>
            <a:spLocks noGrp="1" noRot="1" noChangeAspect="1"/>
          </p:cNvSpPr>
          <p:nvPr>
            <p:ph type="sldImg" idx="2"/>
          </p:nvPr>
        </p:nvSpPr>
        <p:spPr>
          <a:xfrm>
            <a:off x="399119" y="687049"/>
            <a:ext cx="6059700" cy="3427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e7e1ce90c8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e7e1ce90c8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e7e1ce90c8_0_1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e446b25ba9_0_5: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e446b25ba9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Rd 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e446b25ba9_0_17: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e446b25ba9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50">
                <a:solidFill>
                  <a:srgbClr val="231F20"/>
                </a:solidFill>
                <a:latin typeface="Roboto"/>
                <a:ea typeface="Roboto"/>
                <a:cs typeface="Roboto"/>
                <a:sym typeface="Roboto"/>
              </a:rPr>
              <a:t>Noninvasive cancer does not spread outside of the tissue in which it initially formed. Some doctors may refer to it as carcinoma in situ or </a:t>
            </a:r>
            <a:r>
              <a:rPr lang="en" sz="1350" b="1">
                <a:solidFill>
                  <a:srgbClr val="231F20"/>
                </a:solidFill>
                <a:latin typeface="Roboto"/>
                <a:ea typeface="Roboto"/>
                <a:cs typeface="Roboto"/>
                <a:sym typeface="Roboto"/>
              </a:rPr>
              <a:t>precancer</a:t>
            </a:r>
            <a:r>
              <a:rPr lang="en" sz="1350">
                <a:solidFill>
                  <a:srgbClr val="231F20"/>
                </a:solidFill>
                <a:latin typeface="Roboto"/>
                <a:ea typeface="Roboto"/>
                <a:cs typeface="Roboto"/>
                <a:sym typeface="Roboto"/>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e7e1ce90c8_0_402: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e7e1ce90c8_0_4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e7e1ce90c8_0_412: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e7e1ce90c8_0_4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e446b25ba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e446b25ba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sz="1500">
              <a:solidFill>
                <a:srgbClr val="404040"/>
              </a:solidFill>
              <a:latin typeface="Roboto Light"/>
              <a:ea typeface="Roboto Light"/>
              <a:cs typeface="Roboto Light"/>
              <a:sym typeface="Roboto Light"/>
            </a:endParaRPr>
          </a:p>
          <a:p>
            <a:pPr marL="0" lvl="0" indent="0" algn="l" rtl="0">
              <a:lnSpc>
                <a:spcPct val="150000"/>
              </a:lnSpc>
              <a:spcBef>
                <a:spcPts val="1000"/>
              </a:spcBef>
              <a:spcAft>
                <a:spcPts val="0"/>
              </a:spcAft>
              <a:buNone/>
            </a:pPr>
            <a:r>
              <a:rPr lang="en" sz="1500">
                <a:solidFill>
                  <a:srgbClr val="404040"/>
                </a:solidFill>
                <a:latin typeface="Roboto Light"/>
                <a:ea typeface="Roboto Light"/>
                <a:cs typeface="Roboto Light"/>
                <a:sym typeface="Roboto Light"/>
              </a:rPr>
              <a:t>representing </a:t>
            </a:r>
            <a:r>
              <a:rPr lang="en" sz="1500" b="1">
                <a:solidFill>
                  <a:srgbClr val="612B5B"/>
                </a:solidFill>
                <a:latin typeface="Roboto"/>
                <a:ea typeface="Roboto"/>
                <a:cs typeface="Roboto"/>
                <a:sym typeface="Roboto"/>
              </a:rPr>
              <a:t>tumor growth rate</a:t>
            </a:r>
            <a:r>
              <a:rPr lang="en" sz="1500">
                <a:solidFill>
                  <a:srgbClr val="404040"/>
                </a:solidFill>
                <a:latin typeface="Roboto Light"/>
                <a:ea typeface="Roboto Light"/>
                <a:cs typeface="Roboto Light"/>
                <a:sym typeface="Roboto Light"/>
              </a:rPr>
              <a:t>. </a:t>
            </a:r>
            <a:endParaRPr sz="1500">
              <a:solidFill>
                <a:srgbClr val="404040"/>
              </a:solidFill>
              <a:latin typeface="Roboto Light"/>
              <a:ea typeface="Roboto Light"/>
              <a:cs typeface="Roboto Light"/>
              <a:sym typeface="Roboto Light"/>
            </a:endParaRPr>
          </a:p>
          <a:p>
            <a:pPr marL="0" lvl="0" indent="0" algn="l" rtl="0">
              <a:lnSpc>
                <a:spcPct val="150000"/>
              </a:lnSpc>
              <a:spcBef>
                <a:spcPts val="1000"/>
              </a:spcBef>
              <a:spcAft>
                <a:spcPts val="1000"/>
              </a:spcAft>
              <a:buNone/>
            </a:pPr>
            <a:endParaRPr sz="1500">
              <a:solidFill>
                <a:srgbClr val="404040"/>
              </a:solidFill>
              <a:latin typeface="Roboto Light"/>
              <a:ea typeface="Roboto Light"/>
              <a:cs typeface="Roboto Light"/>
              <a:sym typeface="Roboto Ligh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a. Title - Dark">
  <p:cSld name="Title slide">
    <p:bg>
      <p:bgPr>
        <a:solidFill>
          <a:schemeClr val="dk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l="912" t="4153" r="922" b="22981"/>
          <a:stretch/>
        </p:blipFill>
        <p:spPr>
          <a:xfrm>
            <a:off x="-10475" y="0"/>
            <a:ext cx="9164950" cy="5143500"/>
          </a:xfrm>
          <a:prstGeom prst="rect">
            <a:avLst/>
          </a:prstGeom>
          <a:noFill/>
          <a:ln w="9525" cap="flat" cmpd="sng">
            <a:solidFill>
              <a:schemeClr val="dk2"/>
            </a:solidFill>
            <a:prstDash val="solid"/>
            <a:round/>
            <a:headEnd type="none" w="sm" len="sm"/>
            <a:tailEnd type="none" w="sm" len="sm"/>
          </a:ln>
        </p:spPr>
      </p:pic>
      <p:sp>
        <p:nvSpPr>
          <p:cNvPr id="10" name="Google Shape;10;p2"/>
          <p:cNvSpPr txBox="1">
            <a:spLocks noGrp="1"/>
          </p:cNvSpPr>
          <p:nvPr>
            <p:ph type="subTitle" idx="1"/>
          </p:nvPr>
        </p:nvSpPr>
        <p:spPr>
          <a:xfrm>
            <a:off x="5659650" y="3410897"/>
            <a:ext cx="3268200" cy="818100"/>
          </a:xfrm>
          <a:prstGeom prst="rect">
            <a:avLst/>
          </a:prstGeom>
          <a:noFill/>
          <a:ln>
            <a:noFill/>
          </a:ln>
        </p:spPr>
        <p:txBody>
          <a:bodyPr spcFirstLastPara="1" wrap="square" lIns="91425" tIns="91425" rIns="91425" bIns="91425" anchor="b" anchorCtr="0">
            <a:noAutofit/>
          </a:bodyPr>
          <a:lstStyle>
            <a:lvl1pPr marL="0" marR="0" lvl="0" indent="0" algn="l" rtl="0">
              <a:lnSpc>
                <a:spcPct val="100000"/>
              </a:lnSpc>
              <a:spcBef>
                <a:spcPts val="0"/>
              </a:spcBef>
              <a:spcAft>
                <a:spcPts val="0"/>
              </a:spcAft>
              <a:buClr>
                <a:schemeClr val="dk2"/>
              </a:buClr>
              <a:buSzPts val="1400"/>
              <a:buFont typeface="Roboto Light"/>
              <a:buNone/>
              <a:defRPr sz="1800" i="0" u="none" strike="noStrike" cap="none">
                <a:solidFill>
                  <a:schemeClr val="lt1"/>
                </a:solidFill>
                <a:latin typeface="Roboto Light"/>
                <a:ea typeface="Roboto Light"/>
                <a:cs typeface="Roboto Light"/>
                <a:sym typeface="Roboto Light"/>
              </a:defRPr>
            </a:lvl1pPr>
            <a:lvl2pPr marL="457200" marR="0" lvl="1"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2pPr>
            <a:lvl3pPr marL="914400" marR="0" lvl="2"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3pPr>
            <a:lvl4pPr marL="1371600" marR="0" lvl="3"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4pPr>
            <a:lvl5pPr marL="1828800" marR="0" lvl="4"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5pPr>
            <a:lvl6pPr marL="2286000" marR="0" lvl="5"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6pPr>
            <a:lvl7pPr marL="2743200" marR="0" lvl="6"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7pPr>
            <a:lvl8pPr marL="3200400" marR="0" lvl="7"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8pPr>
            <a:lvl9pPr marL="3657600" marR="0" lvl="8" indent="0" algn="ctr" rtl="0">
              <a:lnSpc>
                <a:spcPct val="100000"/>
              </a:lnSpc>
              <a:spcBef>
                <a:spcPts val="0"/>
              </a:spcBef>
              <a:spcAft>
                <a:spcPts val="0"/>
              </a:spcAft>
              <a:buClr>
                <a:schemeClr val="dk2"/>
              </a:buClr>
              <a:buSzPts val="1400"/>
              <a:buFont typeface="Roboto Light"/>
              <a:buNone/>
              <a:defRPr sz="2800" i="0" u="none" strike="noStrike" cap="none">
                <a:solidFill>
                  <a:schemeClr val="dk2"/>
                </a:solidFill>
                <a:latin typeface="Roboto Light"/>
                <a:ea typeface="Roboto Light"/>
                <a:cs typeface="Roboto Light"/>
                <a:sym typeface="Roboto Light"/>
              </a:defRPr>
            </a:lvl9pPr>
          </a:lstStyle>
          <a:p>
            <a:endParaRPr/>
          </a:p>
        </p:txBody>
      </p:sp>
      <p:sp>
        <p:nvSpPr>
          <p:cNvPr id="11" name="Google Shape;11;p2"/>
          <p:cNvSpPr txBox="1">
            <a:spLocks noGrp="1"/>
          </p:cNvSpPr>
          <p:nvPr>
            <p:ph type="ctrTitle"/>
          </p:nvPr>
        </p:nvSpPr>
        <p:spPr>
          <a:xfrm>
            <a:off x="532382" y="1420150"/>
            <a:ext cx="5109300" cy="983400"/>
          </a:xfrm>
          <a:prstGeom prst="rect">
            <a:avLst/>
          </a:prstGeom>
          <a:noFill/>
          <a:ln>
            <a:noFill/>
          </a:ln>
        </p:spPr>
        <p:txBody>
          <a:bodyPr spcFirstLastPara="1" wrap="square" lIns="91425" tIns="91425" rIns="91425" bIns="91425" anchor="b" anchorCtr="0">
            <a:noAutofit/>
          </a:bodyPr>
          <a:lstStyle>
            <a:lvl1pPr marL="0" marR="0" lvl="0" indent="0" algn="l" rtl="0">
              <a:lnSpc>
                <a:spcPct val="100000"/>
              </a:lnSpc>
              <a:spcBef>
                <a:spcPts val="0"/>
              </a:spcBef>
              <a:spcAft>
                <a:spcPts val="0"/>
              </a:spcAft>
              <a:buClr>
                <a:schemeClr val="dk1"/>
              </a:buClr>
              <a:buSzPts val="1400"/>
              <a:buNone/>
              <a:defRPr sz="2400" i="0" u="none" strike="noStrike" cap="none">
                <a:solidFill>
                  <a:schemeClr val="lt1"/>
                </a:solidFill>
              </a:defRPr>
            </a:lvl1pPr>
            <a:lvl2pPr lvl="1" indent="0" algn="ctr" rtl="0">
              <a:spcBef>
                <a:spcPts val="0"/>
              </a:spcBef>
              <a:spcAft>
                <a:spcPts val="0"/>
              </a:spcAft>
              <a:buClr>
                <a:schemeClr val="dk1"/>
              </a:buClr>
              <a:buSzPts val="1400"/>
              <a:buNone/>
              <a:defRPr sz="5200">
                <a:solidFill>
                  <a:schemeClr val="dk1"/>
                </a:solidFill>
              </a:defRPr>
            </a:lvl2pPr>
            <a:lvl3pPr lvl="2" indent="0" algn="ctr" rtl="0">
              <a:spcBef>
                <a:spcPts val="0"/>
              </a:spcBef>
              <a:spcAft>
                <a:spcPts val="0"/>
              </a:spcAft>
              <a:buClr>
                <a:schemeClr val="dk1"/>
              </a:buClr>
              <a:buSzPts val="1400"/>
              <a:buNone/>
              <a:defRPr sz="5200">
                <a:solidFill>
                  <a:schemeClr val="dk1"/>
                </a:solidFill>
              </a:defRPr>
            </a:lvl3pPr>
            <a:lvl4pPr lvl="3" indent="0" algn="ctr" rtl="0">
              <a:spcBef>
                <a:spcPts val="0"/>
              </a:spcBef>
              <a:spcAft>
                <a:spcPts val="0"/>
              </a:spcAft>
              <a:buClr>
                <a:schemeClr val="dk1"/>
              </a:buClr>
              <a:buSzPts val="1400"/>
              <a:buNone/>
              <a:defRPr sz="5200">
                <a:solidFill>
                  <a:schemeClr val="dk1"/>
                </a:solidFill>
              </a:defRPr>
            </a:lvl4pPr>
            <a:lvl5pPr lvl="4" indent="0" algn="ctr" rtl="0">
              <a:spcBef>
                <a:spcPts val="0"/>
              </a:spcBef>
              <a:spcAft>
                <a:spcPts val="0"/>
              </a:spcAft>
              <a:buClr>
                <a:schemeClr val="dk1"/>
              </a:buClr>
              <a:buSzPts val="1400"/>
              <a:buNone/>
              <a:defRPr sz="5200">
                <a:solidFill>
                  <a:schemeClr val="dk1"/>
                </a:solidFill>
              </a:defRPr>
            </a:lvl5pPr>
            <a:lvl6pPr lvl="5" indent="0" algn="ctr" rtl="0">
              <a:spcBef>
                <a:spcPts val="0"/>
              </a:spcBef>
              <a:spcAft>
                <a:spcPts val="0"/>
              </a:spcAft>
              <a:buClr>
                <a:schemeClr val="dk1"/>
              </a:buClr>
              <a:buSzPts val="1400"/>
              <a:buNone/>
              <a:defRPr sz="5200">
                <a:solidFill>
                  <a:schemeClr val="dk1"/>
                </a:solidFill>
              </a:defRPr>
            </a:lvl6pPr>
            <a:lvl7pPr lvl="6" indent="0" algn="ctr" rtl="0">
              <a:spcBef>
                <a:spcPts val="0"/>
              </a:spcBef>
              <a:spcAft>
                <a:spcPts val="0"/>
              </a:spcAft>
              <a:buClr>
                <a:schemeClr val="dk1"/>
              </a:buClr>
              <a:buSzPts val="1400"/>
              <a:buNone/>
              <a:defRPr sz="5200">
                <a:solidFill>
                  <a:schemeClr val="dk1"/>
                </a:solidFill>
              </a:defRPr>
            </a:lvl7pPr>
            <a:lvl8pPr lvl="7" indent="0" algn="ctr" rtl="0">
              <a:spcBef>
                <a:spcPts val="0"/>
              </a:spcBef>
              <a:spcAft>
                <a:spcPts val="0"/>
              </a:spcAft>
              <a:buClr>
                <a:schemeClr val="dk1"/>
              </a:buClr>
              <a:buSzPts val="1400"/>
              <a:buNone/>
              <a:defRPr sz="5200">
                <a:solidFill>
                  <a:schemeClr val="dk1"/>
                </a:solidFill>
              </a:defRPr>
            </a:lvl8pPr>
            <a:lvl9pPr lvl="8" indent="0" algn="ctr" rtl="0">
              <a:spcBef>
                <a:spcPts val="0"/>
              </a:spcBef>
              <a:spcAft>
                <a:spcPts val="0"/>
              </a:spcAft>
              <a:buClr>
                <a:schemeClr val="dk1"/>
              </a:buClr>
              <a:buSzPts val="1400"/>
              <a:buNone/>
              <a:defRPr sz="5200">
                <a:solidFill>
                  <a:schemeClr val="dk1"/>
                </a:solidFill>
              </a:defRPr>
            </a:lvl9pPr>
          </a:lstStyle>
          <a:p>
            <a:endParaRPr/>
          </a:p>
        </p:txBody>
      </p:sp>
      <p:sp>
        <p:nvSpPr>
          <p:cNvPr id="12" name="Google Shape;12;p2"/>
          <p:cNvSpPr/>
          <p:nvPr/>
        </p:nvSpPr>
        <p:spPr>
          <a:xfrm>
            <a:off x="5748752" y="536494"/>
            <a:ext cx="516600" cy="39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i="0" u="none" strike="noStrike" cap="none">
              <a:solidFill>
                <a:schemeClr val="dk1"/>
              </a:solidFill>
              <a:latin typeface="Roboto Light"/>
              <a:ea typeface="Roboto Light"/>
              <a:cs typeface="Roboto Light"/>
              <a:sym typeface="Roboto Light"/>
            </a:endParaRPr>
          </a:p>
        </p:txBody>
      </p:sp>
      <p:sp>
        <p:nvSpPr>
          <p:cNvPr id="13" name="Google Shape;13;p2"/>
          <p:cNvSpPr/>
          <p:nvPr/>
        </p:nvSpPr>
        <p:spPr>
          <a:xfrm>
            <a:off x="626244" y="2403459"/>
            <a:ext cx="516600" cy="39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i="0" u="none" strike="noStrike" cap="none">
              <a:solidFill>
                <a:schemeClr val="dk1"/>
              </a:solidFill>
              <a:latin typeface="Roboto Light"/>
              <a:ea typeface="Roboto Light"/>
              <a:cs typeface="Roboto Light"/>
              <a:sym typeface="Roboto Light"/>
            </a:endParaRPr>
          </a:p>
        </p:txBody>
      </p:sp>
      <p:sp>
        <p:nvSpPr>
          <p:cNvPr id="14" name="Google Shape;14;p2"/>
          <p:cNvSpPr/>
          <p:nvPr/>
        </p:nvSpPr>
        <p:spPr>
          <a:xfrm>
            <a:off x="5748739" y="3371897"/>
            <a:ext cx="516600" cy="39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i="0" u="none" strike="noStrike" cap="none">
              <a:solidFill>
                <a:schemeClr val="dk1"/>
              </a:solidFill>
              <a:latin typeface="Roboto Light"/>
              <a:ea typeface="Roboto Light"/>
              <a:cs typeface="Roboto Light"/>
              <a:sym typeface="Roboto Light"/>
            </a:endParaRPr>
          </a:p>
        </p:txBody>
      </p:sp>
      <p:sp>
        <p:nvSpPr>
          <p:cNvPr id="15" name="Google Shape;15;p2"/>
          <p:cNvSpPr txBox="1">
            <a:spLocks noGrp="1"/>
          </p:cNvSpPr>
          <p:nvPr>
            <p:ph type="subTitle" idx="2"/>
          </p:nvPr>
        </p:nvSpPr>
        <p:spPr>
          <a:xfrm>
            <a:off x="5659647" y="4229059"/>
            <a:ext cx="3268200" cy="3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accent3"/>
                </a:solidFill>
                <a:latin typeface="Roboto Light"/>
                <a:ea typeface="Roboto Light"/>
                <a:cs typeface="Roboto Light"/>
                <a:sym typeface="Roboto Light"/>
              </a:defRPr>
            </a:lvl1pPr>
            <a:lvl2pPr lvl="1" rtl="0">
              <a:spcBef>
                <a:spcPts val="0"/>
              </a:spcBef>
              <a:spcAft>
                <a:spcPts val="0"/>
              </a:spcAft>
              <a:buNone/>
              <a:defRPr>
                <a:latin typeface="Roboto Light"/>
                <a:ea typeface="Roboto Light"/>
                <a:cs typeface="Roboto Light"/>
                <a:sym typeface="Roboto Light"/>
              </a:defRPr>
            </a:lvl2pPr>
            <a:lvl3pPr lvl="2" rtl="0">
              <a:spcBef>
                <a:spcPts val="1600"/>
              </a:spcBef>
              <a:spcAft>
                <a:spcPts val="0"/>
              </a:spcAft>
              <a:buNone/>
              <a:defRPr>
                <a:latin typeface="Roboto Light"/>
                <a:ea typeface="Roboto Light"/>
                <a:cs typeface="Roboto Light"/>
                <a:sym typeface="Roboto Light"/>
              </a:defRPr>
            </a:lvl3pPr>
            <a:lvl4pPr lvl="3" rtl="0">
              <a:spcBef>
                <a:spcPts val="1600"/>
              </a:spcBef>
              <a:spcAft>
                <a:spcPts val="0"/>
              </a:spcAft>
              <a:buNone/>
              <a:defRPr>
                <a:latin typeface="Roboto Light"/>
                <a:ea typeface="Roboto Light"/>
                <a:cs typeface="Roboto Light"/>
                <a:sym typeface="Roboto Light"/>
              </a:defRPr>
            </a:lvl4pPr>
            <a:lvl5pPr lvl="4" rtl="0">
              <a:spcBef>
                <a:spcPts val="1600"/>
              </a:spcBef>
              <a:spcAft>
                <a:spcPts val="0"/>
              </a:spcAft>
              <a:buNone/>
              <a:defRPr>
                <a:latin typeface="Roboto Light"/>
                <a:ea typeface="Roboto Light"/>
                <a:cs typeface="Roboto Light"/>
                <a:sym typeface="Roboto Light"/>
              </a:defRPr>
            </a:lvl5pPr>
            <a:lvl6pPr lvl="5" rtl="0">
              <a:spcBef>
                <a:spcPts val="1600"/>
              </a:spcBef>
              <a:spcAft>
                <a:spcPts val="0"/>
              </a:spcAft>
              <a:buNone/>
              <a:defRPr>
                <a:latin typeface="Roboto Light"/>
                <a:ea typeface="Roboto Light"/>
                <a:cs typeface="Roboto Light"/>
                <a:sym typeface="Roboto Light"/>
              </a:defRPr>
            </a:lvl6pPr>
            <a:lvl7pPr lvl="6" rtl="0">
              <a:spcBef>
                <a:spcPts val="1600"/>
              </a:spcBef>
              <a:spcAft>
                <a:spcPts val="0"/>
              </a:spcAft>
              <a:buNone/>
              <a:defRPr>
                <a:latin typeface="Roboto Light"/>
                <a:ea typeface="Roboto Light"/>
                <a:cs typeface="Roboto Light"/>
                <a:sym typeface="Roboto Light"/>
              </a:defRPr>
            </a:lvl7pPr>
            <a:lvl8pPr lvl="7" rtl="0">
              <a:spcBef>
                <a:spcPts val="1600"/>
              </a:spcBef>
              <a:spcAft>
                <a:spcPts val="0"/>
              </a:spcAft>
              <a:buNone/>
              <a:defRPr>
                <a:latin typeface="Roboto Light"/>
                <a:ea typeface="Roboto Light"/>
                <a:cs typeface="Roboto Light"/>
                <a:sym typeface="Roboto Light"/>
              </a:defRPr>
            </a:lvl8pPr>
            <a:lvl9pPr lvl="8" rtl="0">
              <a:spcBef>
                <a:spcPts val="1600"/>
              </a:spcBef>
              <a:spcAft>
                <a:spcPts val="1600"/>
              </a:spcAft>
              <a:buNone/>
              <a:defRPr>
                <a:latin typeface="Roboto Light"/>
                <a:ea typeface="Roboto Light"/>
                <a:cs typeface="Roboto Light"/>
                <a:sym typeface="Roboto Light"/>
              </a:defRPr>
            </a:lvl9pPr>
          </a:lstStyle>
          <a:p>
            <a:endParaRPr/>
          </a:p>
        </p:txBody>
      </p:sp>
      <p:pic>
        <p:nvPicPr>
          <p:cNvPr id="16" name="Google Shape;16;p2" descr="logo-gold.png"/>
          <p:cNvPicPr preferRelativeResize="0"/>
          <p:nvPr/>
        </p:nvPicPr>
        <p:blipFill rotWithShape="1">
          <a:blip r:embed="rId3">
            <a:alphaModFix/>
          </a:blip>
          <a:srcRect/>
          <a:stretch/>
        </p:blipFill>
        <p:spPr>
          <a:xfrm>
            <a:off x="549674" y="485988"/>
            <a:ext cx="1601100" cy="452700"/>
          </a:xfrm>
          <a:prstGeom prst="rect">
            <a:avLst/>
          </a:prstGeom>
          <a:noFill/>
          <a:ln>
            <a:noFill/>
          </a:ln>
        </p:spPr>
      </p:pic>
      <p:pic>
        <p:nvPicPr>
          <p:cNvPr id="17" name="Google Shape;17;p2" descr="vectors-15.png"/>
          <p:cNvPicPr preferRelativeResize="0"/>
          <p:nvPr/>
        </p:nvPicPr>
        <p:blipFill>
          <a:blip r:embed="rId4">
            <a:alphaModFix/>
          </a:blip>
          <a:stretch>
            <a:fillRect/>
          </a:stretch>
        </p:blipFill>
        <p:spPr>
          <a:xfrm>
            <a:off x="622416" y="4823788"/>
            <a:ext cx="813464" cy="156425"/>
          </a:xfrm>
          <a:prstGeom prst="rect">
            <a:avLst/>
          </a:prstGeom>
          <a:noFill/>
          <a:ln>
            <a:noFill/>
          </a:ln>
        </p:spPr>
      </p:pic>
      <p:sp>
        <p:nvSpPr>
          <p:cNvPr id="18" name="Google Shape;18;p2"/>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d. No Subtitle - Bullets - 2 Columns with Headers">
  <p:cSld name="1_Title and Body Text Layout No Subtitle or Footnote_2_3">
    <p:spTree>
      <p:nvGrpSpPr>
        <p:cNvPr id="1" name="Shape 89"/>
        <p:cNvGrpSpPr/>
        <p:nvPr/>
      </p:nvGrpSpPr>
      <p:grpSpPr>
        <a:xfrm>
          <a:off x="0" y="0"/>
          <a:ext cx="0" cy="0"/>
          <a:chOff x="0" y="0"/>
          <a:chExt cx="0" cy="0"/>
        </a:xfrm>
      </p:grpSpPr>
      <p:sp>
        <p:nvSpPr>
          <p:cNvPr id="90" name="Google Shape;90;p11"/>
          <p:cNvSpPr/>
          <p:nvPr/>
        </p:nvSpPr>
        <p:spPr>
          <a:xfrm>
            <a:off x="-7175" y="4660500"/>
            <a:ext cx="9151200" cy="483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1"/>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2pPr>
            <a:lvl3pPr lvl="2"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3pPr>
            <a:lvl4pPr lvl="3"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4pPr>
            <a:lvl5pPr lvl="4"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5pPr>
            <a:lvl6pPr lvl="5"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6pPr>
            <a:lvl7pPr lvl="6"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7pPr>
            <a:lvl8pPr lvl="7"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8pPr>
            <a:lvl9pPr lvl="8"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9pPr>
          </a:lstStyle>
          <a:p>
            <a:endParaRPr/>
          </a:p>
        </p:txBody>
      </p:sp>
      <p:sp>
        <p:nvSpPr>
          <p:cNvPr id="92" name="Google Shape;92;p11"/>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93" name="Google Shape;93;p11" descr="GRA17001_Grail-10-Slide-PilotDeck-001ss-06.png"/>
          <p:cNvPicPr preferRelativeResize="0"/>
          <p:nvPr/>
        </p:nvPicPr>
        <p:blipFill rotWithShape="1">
          <a:blip r:embed="rId2">
            <a:alphaModFix/>
          </a:blip>
          <a:srcRect l="38990" b="65419"/>
          <a:stretch/>
        </p:blipFill>
        <p:spPr>
          <a:xfrm>
            <a:off x="0" y="365375"/>
            <a:ext cx="465450" cy="247450"/>
          </a:xfrm>
          <a:prstGeom prst="rect">
            <a:avLst/>
          </a:prstGeom>
          <a:noFill/>
          <a:ln>
            <a:noFill/>
          </a:ln>
        </p:spPr>
      </p:pic>
      <p:sp>
        <p:nvSpPr>
          <p:cNvPr id="94" name="Google Shape;94;p11"/>
          <p:cNvSpPr txBox="1">
            <a:spLocks noGrp="1"/>
          </p:cNvSpPr>
          <p:nvPr>
            <p:ph type="body" idx="1"/>
          </p:nvPr>
        </p:nvSpPr>
        <p:spPr>
          <a:xfrm>
            <a:off x="534825" y="1253350"/>
            <a:ext cx="4070700" cy="30090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95" name="Google Shape;95;p11"/>
          <p:cNvSpPr txBox="1">
            <a:spLocks noGrp="1"/>
          </p:cNvSpPr>
          <p:nvPr>
            <p:ph type="body" idx="2"/>
          </p:nvPr>
        </p:nvSpPr>
        <p:spPr>
          <a:xfrm>
            <a:off x="4601375" y="1253350"/>
            <a:ext cx="4070700" cy="30090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96" name="Google Shape;96;p11"/>
          <p:cNvSpPr txBox="1">
            <a:spLocks noGrp="1"/>
          </p:cNvSpPr>
          <p:nvPr>
            <p:ph type="subTitle" idx="3"/>
          </p:nvPr>
        </p:nvSpPr>
        <p:spPr>
          <a:xfrm>
            <a:off x="534825" y="821950"/>
            <a:ext cx="4070700" cy="43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97" name="Google Shape;97;p11"/>
          <p:cNvSpPr txBox="1">
            <a:spLocks noGrp="1"/>
          </p:cNvSpPr>
          <p:nvPr>
            <p:ph type="subTitle" idx="4"/>
          </p:nvPr>
        </p:nvSpPr>
        <p:spPr>
          <a:xfrm>
            <a:off x="4601375" y="821950"/>
            <a:ext cx="4070700" cy="43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98" name="Google Shape;98;p11"/>
          <p:cNvSpPr txBox="1">
            <a:spLocks noGrp="1"/>
          </p:cNvSpPr>
          <p:nvPr>
            <p:ph type="subTitle" idx="5"/>
          </p:nvPr>
        </p:nvSpPr>
        <p:spPr>
          <a:xfrm>
            <a:off x="534825" y="4229825"/>
            <a:ext cx="8137200" cy="43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rgbClr val="949494"/>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99" name="Google Shape;99;p11"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100" name="Google Shape;100;p11"/>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c. Subtitle - Blank">
  <p:cSld name="1_Title and Body Text Layout No Subtitle or Footnote_2_4">
    <p:spTree>
      <p:nvGrpSpPr>
        <p:cNvPr id="1" name="Shape 101"/>
        <p:cNvGrpSpPr/>
        <p:nvPr/>
      </p:nvGrpSpPr>
      <p:grpSpPr>
        <a:xfrm>
          <a:off x="0" y="0"/>
          <a:ext cx="0" cy="0"/>
          <a:chOff x="0" y="0"/>
          <a:chExt cx="0" cy="0"/>
        </a:xfrm>
      </p:grpSpPr>
      <p:sp>
        <p:nvSpPr>
          <p:cNvPr id="102" name="Google Shape;102;p12"/>
          <p:cNvSpPr/>
          <p:nvPr/>
        </p:nvSpPr>
        <p:spPr>
          <a:xfrm>
            <a:off x="-7175" y="4660500"/>
            <a:ext cx="9151200" cy="483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2"/>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2pPr>
            <a:lvl3pPr lvl="2"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3pPr>
            <a:lvl4pPr lvl="3"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4pPr>
            <a:lvl5pPr lvl="4"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5pPr>
            <a:lvl6pPr lvl="5"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6pPr>
            <a:lvl7pPr lvl="6"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7pPr>
            <a:lvl8pPr lvl="7"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8pPr>
            <a:lvl9pPr lvl="8"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9pPr>
          </a:lstStyle>
          <a:p>
            <a:endParaRPr/>
          </a:p>
        </p:txBody>
      </p:sp>
      <p:sp>
        <p:nvSpPr>
          <p:cNvPr id="104" name="Google Shape;104;p12"/>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105" name="Google Shape;105;p12" descr="GRA17001_Grail-10-Slide-PilotDeck-001ss-06.png"/>
          <p:cNvPicPr preferRelativeResize="0"/>
          <p:nvPr/>
        </p:nvPicPr>
        <p:blipFill rotWithShape="1">
          <a:blip r:embed="rId2">
            <a:alphaModFix/>
          </a:blip>
          <a:srcRect l="38990" b="65419"/>
          <a:stretch/>
        </p:blipFill>
        <p:spPr>
          <a:xfrm>
            <a:off x="0" y="365375"/>
            <a:ext cx="465450" cy="247450"/>
          </a:xfrm>
          <a:prstGeom prst="rect">
            <a:avLst/>
          </a:prstGeom>
          <a:noFill/>
          <a:ln>
            <a:noFill/>
          </a:ln>
        </p:spPr>
      </p:pic>
      <p:pic>
        <p:nvPicPr>
          <p:cNvPr id="106" name="Google Shape;106;p12"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107" name="Google Shape;107;p12"/>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
        <p:nvSpPr>
          <p:cNvPr id="108" name="Google Shape;108;p12"/>
          <p:cNvSpPr txBox="1">
            <a:spLocks noGrp="1"/>
          </p:cNvSpPr>
          <p:nvPr>
            <p:ph type="subTitle" idx="1"/>
          </p:nvPr>
        </p:nvSpPr>
        <p:spPr>
          <a:xfrm>
            <a:off x="534825" y="651250"/>
            <a:ext cx="8137200" cy="43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latin typeface="Roboto Light"/>
                <a:ea typeface="Roboto Light"/>
                <a:cs typeface="Roboto Light"/>
                <a:sym typeface="Roboto Light"/>
              </a:defRPr>
            </a:lvl1pPr>
            <a:lvl2pPr lvl="1" rtl="0">
              <a:spcBef>
                <a:spcPts val="0"/>
              </a:spcBef>
              <a:spcAft>
                <a:spcPts val="0"/>
              </a:spcAft>
              <a:buNone/>
              <a:defRPr>
                <a:latin typeface="Heebo"/>
                <a:ea typeface="Heebo"/>
                <a:cs typeface="Heebo"/>
                <a:sym typeface="Heebo"/>
              </a:defRPr>
            </a:lvl2pPr>
            <a:lvl3pPr lvl="2" rtl="0">
              <a:spcBef>
                <a:spcPts val="1600"/>
              </a:spcBef>
              <a:spcAft>
                <a:spcPts val="0"/>
              </a:spcAft>
              <a:buNone/>
              <a:defRPr>
                <a:latin typeface="Heebo"/>
                <a:ea typeface="Heebo"/>
                <a:cs typeface="Heebo"/>
                <a:sym typeface="Heebo"/>
              </a:defRPr>
            </a:lvl3pPr>
            <a:lvl4pPr lvl="3" rtl="0">
              <a:spcBef>
                <a:spcPts val="1600"/>
              </a:spcBef>
              <a:spcAft>
                <a:spcPts val="0"/>
              </a:spcAft>
              <a:buNone/>
              <a:defRPr>
                <a:latin typeface="Heebo"/>
                <a:ea typeface="Heebo"/>
                <a:cs typeface="Heebo"/>
                <a:sym typeface="Heebo"/>
              </a:defRPr>
            </a:lvl4pPr>
            <a:lvl5pPr lvl="4" rtl="0">
              <a:spcBef>
                <a:spcPts val="1600"/>
              </a:spcBef>
              <a:spcAft>
                <a:spcPts val="0"/>
              </a:spcAft>
              <a:buNone/>
              <a:defRPr>
                <a:latin typeface="Heebo"/>
                <a:ea typeface="Heebo"/>
                <a:cs typeface="Heebo"/>
                <a:sym typeface="Heebo"/>
              </a:defRPr>
            </a:lvl5pPr>
            <a:lvl6pPr lvl="5" rtl="0">
              <a:spcBef>
                <a:spcPts val="1600"/>
              </a:spcBef>
              <a:spcAft>
                <a:spcPts val="0"/>
              </a:spcAft>
              <a:buNone/>
              <a:defRPr>
                <a:latin typeface="Heebo"/>
                <a:ea typeface="Heebo"/>
                <a:cs typeface="Heebo"/>
                <a:sym typeface="Heebo"/>
              </a:defRPr>
            </a:lvl6pPr>
            <a:lvl7pPr lvl="6" rtl="0">
              <a:spcBef>
                <a:spcPts val="1600"/>
              </a:spcBef>
              <a:spcAft>
                <a:spcPts val="0"/>
              </a:spcAft>
              <a:buNone/>
              <a:defRPr>
                <a:latin typeface="Heebo"/>
                <a:ea typeface="Heebo"/>
                <a:cs typeface="Heebo"/>
                <a:sym typeface="Heebo"/>
              </a:defRPr>
            </a:lvl7pPr>
            <a:lvl8pPr lvl="7" rtl="0">
              <a:spcBef>
                <a:spcPts val="1600"/>
              </a:spcBef>
              <a:spcAft>
                <a:spcPts val="0"/>
              </a:spcAft>
              <a:buNone/>
              <a:defRPr>
                <a:latin typeface="Heebo"/>
                <a:ea typeface="Heebo"/>
                <a:cs typeface="Heebo"/>
                <a:sym typeface="Heebo"/>
              </a:defRPr>
            </a:lvl8pPr>
            <a:lvl9pPr lvl="8" rtl="0">
              <a:spcBef>
                <a:spcPts val="1600"/>
              </a:spcBef>
              <a:spcAft>
                <a:spcPts val="1600"/>
              </a:spcAft>
              <a:buNone/>
              <a:defRPr>
                <a:latin typeface="Heebo"/>
                <a:ea typeface="Heebo"/>
                <a:cs typeface="Heebo"/>
                <a:sym typeface="Heebo"/>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b. Left Sidebar - Blank">
  <p:cSld name="Title and Body Text Layout_1_2">
    <p:spTree>
      <p:nvGrpSpPr>
        <p:cNvPr id="1" name="Shape 109"/>
        <p:cNvGrpSpPr/>
        <p:nvPr/>
      </p:nvGrpSpPr>
      <p:grpSpPr>
        <a:xfrm>
          <a:off x="0" y="0"/>
          <a:ext cx="0" cy="0"/>
          <a:chOff x="0" y="0"/>
          <a:chExt cx="0" cy="0"/>
        </a:xfrm>
      </p:grpSpPr>
      <p:pic>
        <p:nvPicPr>
          <p:cNvPr id="110" name="Google Shape;110;p13"/>
          <p:cNvPicPr preferRelativeResize="0"/>
          <p:nvPr/>
        </p:nvPicPr>
        <p:blipFill rotWithShape="1">
          <a:blip r:embed="rId2">
            <a:alphaModFix/>
          </a:blip>
          <a:srcRect l="912" t="4153" r="66257" b="22981"/>
          <a:stretch/>
        </p:blipFill>
        <p:spPr>
          <a:xfrm>
            <a:off x="-12" y="0"/>
            <a:ext cx="3065074" cy="5143500"/>
          </a:xfrm>
          <a:prstGeom prst="rect">
            <a:avLst/>
          </a:prstGeom>
          <a:noFill/>
          <a:ln w="9525" cap="flat" cmpd="sng">
            <a:solidFill>
              <a:schemeClr val="dk2"/>
            </a:solidFill>
            <a:prstDash val="solid"/>
            <a:round/>
            <a:headEnd type="none" w="sm" len="sm"/>
            <a:tailEnd type="none" w="sm" len="sm"/>
          </a:ln>
        </p:spPr>
      </p:pic>
      <p:sp>
        <p:nvSpPr>
          <p:cNvPr id="111" name="Google Shape;111;p13"/>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112" name="Google Shape;112;p13" descr="GRA17001_Grail-10-Slide-PilotDeck-001ss-06.png"/>
          <p:cNvPicPr preferRelativeResize="0"/>
          <p:nvPr/>
        </p:nvPicPr>
        <p:blipFill rotWithShape="1">
          <a:blip r:embed="rId3">
            <a:alphaModFix/>
          </a:blip>
          <a:srcRect l="38990" b="11032"/>
          <a:stretch/>
        </p:blipFill>
        <p:spPr>
          <a:xfrm>
            <a:off x="0" y="365375"/>
            <a:ext cx="465450" cy="636600"/>
          </a:xfrm>
          <a:prstGeom prst="rect">
            <a:avLst/>
          </a:prstGeom>
          <a:noFill/>
          <a:ln>
            <a:noFill/>
          </a:ln>
        </p:spPr>
      </p:pic>
      <p:sp>
        <p:nvSpPr>
          <p:cNvPr id="113" name="Google Shape;113;p13"/>
          <p:cNvSpPr txBox="1">
            <a:spLocks noGrp="1"/>
          </p:cNvSpPr>
          <p:nvPr>
            <p:ph type="subTitle" idx="1"/>
          </p:nvPr>
        </p:nvSpPr>
        <p:spPr>
          <a:xfrm>
            <a:off x="3755250" y="240625"/>
            <a:ext cx="4762200" cy="43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accent1"/>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4" name="Google Shape;114;p13"/>
          <p:cNvSpPr txBox="1">
            <a:spLocks noGrp="1"/>
          </p:cNvSpPr>
          <p:nvPr>
            <p:ph type="subTitle" idx="2"/>
          </p:nvPr>
        </p:nvSpPr>
        <p:spPr>
          <a:xfrm>
            <a:off x="534835" y="1153457"/>
            <a:ext cx="2350800" cy="1977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latin typeface="Roboto Light"/>
                <a:ea typeface="Roboto Light"/>
                <a:cs typeface="Roboto Light"/>
                <a:sym typeface="Roboto Light"/>
              </a:defRPr>
            </a:lvl1pPr>
            <a:lvl2pPr lvl="1" rtl="0">
              <a:spcBef>
                <a:spcPts val="1600"/>
              </a:spcBef>
              <a:spcAft>
                <a:spcPts val="0"/>
              </a:spcAft>
              <a:buNone/>
              <a:defRPr>
                <a:latin typeface="Roboto Light"/>
                <a:ea typeface="Roboto Light"/>
                <a:cs typeface="Roboto Light"/>
                <a:sym typeface="Roboto Light"/>
              </a:defRPr>
            </a:lvl2pPr>
            <a:lvl3pPr lvl="2" rtl="0">
              <a:spcBef>
                <a:spcPts val="1600"/>
              </a:spcBef>
              <a:spcAft>
                <a:spcPts val="0"/>
              </a:spcAft>
              <a:buNone/>
              <a:defRPr>
                <a:latin typeface="Roboto Light"/>
                <a:ea typeface="Roboto Light"/>
                <a:cs typeface="Roboto Light"/>
                <a:sym typeface="Roboto Light"/>
              </a:defRPr>
            </a:lvl3pPr>
            <a:lvl4pPr lvl="3" rtl="0">
              <a:spcBef>
                <a:spcPts val="1600"/>
              </a:spcBef>
              <a:spcAft>
                <a:spcPts val="0"/>
              </a:spcAft>
              <a:buNone/>
              <a:defRPr>
                <a:latin typeface="Roboto Light"/>
                <a:ea typeface="Roboto Light"/>
                <a:cs typeface="Roboto Light"/>
                <a:sym typeface="Roboto Light"/>
              </a:defRPr>
            </a:lvl4pPr>
            <a:lvl5pPr lvl="4" rtl="0">
              <a:spcBef>
                <a:spcPts val="1600"/>
              </a:spcBef>
              <a:spcAft>
                <a:spcPts val="0"/>
              </a:spcAft>
              <a:buNone/>
              <a:defRPr>
                <a:latin typeface="Roboto Light"/>
                <a:ea typeface="Roboto Light"/>
                <a:cs typeface="Roboto Light"/>
                <a:sym typeface="Roboto Light"/>
              </a:defRPr>
            </a:lvl5pPr>
            <a:lvl6pPr lvl="5" rtl="0">
              <a:spcBef>
                <a:spcPts val="1600"/>
              </a:spcBef>
              <a:spcAft>
                <a:spcPts val="0"/>
              </a:spcAft>
              <a:buNone/>
              <a:defRPr>
                <a:latin typeface="Roboto Light"/>
                <a:ea typeface="Roboto Light"/>
                <a:cs typeface="Roboto Light"/>
                <a:sym typeface="Roboto Light"/>
              </a:defRPr>
            </a:lvl6pPr>
            <a:lvl7pPr lvl="6" rtl="0">
              <a:spcBef>
                <a:spcPts val="1600"/>
              </a:spcBef>
              <a:spcAft>
                <a:spcPts val="0"/>
              </a:spcAft>
              <a:buNone/>
              <a:defRPr>
                <a:latin typeface="Roboto Light"/>
                <a:ea typeface="Roboto Light"/>
                <a:cs typeface="Roboto Light"/>
                <a:sym typeface="Roboto Light"/>
              </a:defRPr>
            </a:lvl7pPr>
            <a:lvl8pPr lvl="7" rtl="0">
              <a:spcBef>
                <a:spcPts val="1600"/>
              </a:spcBef>
              <a:spcAft>
                <a:spcPts val="0"/>
              </a:spcAft>
              <a:buNone/>
              <a:defRPr>
                <a:latin typeface="Roboto Light"/>
                <a:ea typeface="Roboto Light"/>
                <a:cs typeface="Roboto Light"/>
                <a:sym typeface="Roboto Light"/>
              </a:defRPr>
            </a:lvl8pPr>
            <a:lvl9pPr lvl="8" rtl="0">
              <a:spcBef>
                <a:spcPts val="1600"/>
              </a:spcBef>
              <a:spcAft>
                <a:spcPts val="1600"/>
              </a:spcAft>
              <a:buNone/>
              <a:defRPr>
                <a:latin typeface="Roboto Light"/>
                <a:ea typeface="Roboto Light"/>
                <a:cs typeface="Roboto Light"/>
                <a:sym typeface="Roboto Light"/>
              </a:defRPr>
            </a:lvl9pPr>
          </a:lstStyle>
          <a:p>
            <a:endParaRPr/>
          </a:p>
        </p:txBody>
      </p:sp>
      <p:sp>
        <p:nvSpPr>
          <p:cNvPr id="115" name="Google Shape;115;p13"/>
          <p:cNvSpPr txBox="1">
            <a:spLocks noGrp="1"/>
          </p:cNvSpPr>
          <p:nvPr>
            <p:ph type="title"/>
          </p:nvPr>
        </p:nvSpPr>
        <p:spPr>
          <a:xfrm>
            <a:off x="534835" y="240625"/>
            <a:ext cx="2350800" cy="875700"/>
          </a:xfrm>
          <a:prstGeom prst="rect">
            <a:avLst/>
          </a:prstGeom>
          <a:noFill/>
          <a:ln>
            <a:noFill/>
          </a:ln>
        </p:spPr>
        <p:txBody>
          <a:bodyPr spcFirstLastPara="1" wrap="square" lIns="91425" tIns="91425" rIns="91425" bIns="91425" anchor="t" anchorCtr="0">
            <a:noAutofit/>
          </a:bodyPr>
          <a:lstStyle>
            <a:lvl1pPr marL="0" marR="0" lvl="0" indent="0" algn="l" rtl="0">
              <a:lnSpc>
                <a:spcPct val="125000"/>
              </a:lnSpc>
              <a:spcBef>
                <a:spcPts val="0"/>
              </a:spcBef>
              <a:spcAft>
                <a:spcPts val="0"/>
              </a:spcAft>
              <a:buClr>
                <a:schemeClr val="lt1"/>
              </a:buClr>
              <a:buSzPts val="2100"/>
              <a:buNone/>
              <a:defRPr sz="2100" i="0" u="none" strike="noStrike" cap="none">
                <a:solidFill>
                  <a:schemeClr val="lt1"/>
                </a:solidFill>
              </a:defRPr>
            </a:lvl1pPr>
            <a:lvl2pPr lvl="1" indent="0" rtl="0">
              <a:lnSpc>
                <a:spcPct val="125000"/>
              </a:lnSpc>
              <a:spcBef>
                <a:spcPts val="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2pPr>
            <a:lvl3pPr lvl="2"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3pPr>
            <a:lvl4pPr lvl="3"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4pPr>
            <a:lvl5pPr lvl="4"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5pPr>
            <a:lvl6pPr lvl="5"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6pPr>
            <a:lvl7pPr lvl="6"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7pPr>
            <a:lvl8pPr lvl="7"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8pPr>
            <a:lvl9pPr lvl="8" indent="0" rtl="0">
              <a:lnSpc>
                <a:spcPct val="125000"/>
              </a:lnSpc>
              <a:spcBef>
                <a:spcPts val="200"/>
              </a:spcBef>
              <a:spcAft>
                <a:spcPts val="200"/>
              </a:spcAft>
              <a:buClr>
                <a:schemeClr val="dk1"/>
              </a:buClr>
              <a:buSzPts val="1400"/>
              <a:buFont typeface="Roboto Light"/>
              <a:buNone/>
              <a:defRPr sz="2800">
                <a:solidFill>
                  <a:schemeClr val="dk1"/>
                </a:solidFill>
                <a:latin typeface="Roboto Light"/>
                <a:ea typeface="Roboto Light"/>
                <a:cs typeface="Roboto Light"/>
                <a:sym typeface="Roboto Light"/>
              </a:defRPr>
            </a:lvl9pPr>
          </a:lstStyle>
          <a:p>
            <a:endParaRPr/>
          </a:p>
        </p:txBody>
      </p:sp>
      <p:pic>
        <p:nvPicPr>
          <p:cNvPr id="116" name="Google Shape;116;p13" descr="vectors-15.png"/>
          <p:cNvPicPr preferRelativeResize="0"/>
          <p:nvPr/>
        </p:nvPicPr>
        <p:blipFill>
          <a:blip r:embed="rId4">
            <a:alphaModFix/>
          </a:blip>
          <a:stretch>
            <a:fillRect/>
          </a:stretch>
        </p:blipFill>
        <p:spPr>
          <a:xfrm>
            <a:off x="622416" y="4823788"/>
            <a:ext cx="813464" cy="156425"/>
          </a:xfrm>
          <a:prstGeom prst="rect">
            <a:avLst/>
          </a:prstGeom>
          <a:noFill/>
          <a:ln>
            <a:noFill/>
          </a:ln>
        </p:spPr>
      </p:pic>
      <p:sp>
        <p:nvSpPr>
          <p:cNvPr id="117" name="Google Shape;117;p13"/>
          <p:cNvSpPr txBox="1">
            <a:spLocks noGrp="1"/>
          </p:cNvSpPr>
          <p:nvPr>
            <p:ph type="subTitle" idx="3"/>
          </p:nvPr>
        </p:nvSpPr>
        <p:spPr>
          <a:xfrm>
            <a:off x="534825" y="3869125"/>
            <a:ext cx="2350800" cy="87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chemeClr val="lt2"/>
                </a:solidFill>
                <a:latin typeface="Roboto Light"/>
                <a:ea typeface="Roboto Light"/>
                <a:cs typeface="Roboto Light"/>
                <a:sym typeface="Roboto Light"/>
              </a:defRPr>
            </a:lvl1pPr>
            <a:lvl2pPr lvl="1" rtl="0">
              <a:spcBef>
                <a:spcPts val="0"/>
              </a:spcBef>
              <a:spcAft>
                <a:spcPts val="0"/>
              </a:spcAft>
              <a:buNone/>
              <a:defRPr sz="800">
                <a:solidFill>
                  <a:schemeClr val="lt2"/>
                </a:solidFill>
                <a:latin typeface="Roboto Light"/>
                <a:ea typeface="Roboto Light"/>
                <a:cs typeface="Roboto Light"/>
                <a:sym typeface="Roboto Light"/>
              </a:defRPr>
            </a:lvl2pPr>
            <a:lvl3pPr lvl="2" rtl="0">
              <a:spcBef>
                <a:spcPts val="1600"/>
              </a:spcBef>
              <a:spcAft>
                <a:spcPts val="0"/>
              </a:spcAft>
              <a:buNone/>
              <a:defRPr sz="800">
                <a:solidFill>
                  <a:schemeClr val="lt2"/>
                </a:solidFill>
                <a:latin typeface="Roboto Light"/>
                <a:ea typeface="Roboto Light"/>
                <a:cs typeface="Roboto Light"/>
                <a:sym typeface="Roboto Light"/>
              </a:defRPr>
            </a:lvl3pPr>
            <a:lvl4pPr lvl="3" rtl="0">
              <a:spcBef>
                <a:spcPts val="1600"/>
              </a:spcBef>
              <a:spcAft>
                <a:spcPts val="0"/>
              </a:spcAft>
              <a:buNone/>
              <a:defRPr sz="800">
                <a:solidFill>
                  <a:schemeClr val="lt2"/>
                </a:solidFill>
                <a:latin typeface="Roboto Light"/>
                <a:ea typeface="Roboto Light"/>
                <a:cs typeface="Roboto Light"/>
                <a:sym typeface="Roboto Light"/>
              </a:defRPr>
            </a:lvl4pPr>
            <a:lvl5pPr lvl="4" rtl="0">
              <a:spcBef>
                <a:spcPts val="1600"/>
              </a:spcBef>
              <a:spcAft>
                <a:spcPts val="0"/>
              </a:spcAft>
              <a:buNone/>
              <a:defRPr sz="800">
                <a:solidFill>
                  <a:schemeClr val="lt2"/>
                </a:solidFill>
                <a:latin typeface="Roboto Light"/>
                <a:ea typeface="Roboto Light"/>
                <a:cs typeface="Roboto Light"/>
                <a:sym typeface="Roboto Light"/>
              </a:defRPr>
            </a:lvl5pPr>
            <a:lvl6pPr lvl="5" rtl="0">
              <a:spcBef>
                <a:spcPts val="1600"/>
              </a:spcBef>
              <a:spcAft>
                <a:spcPts val="0"/>
              </a:spcAft>
              <a:buNone/>
              <a:defRPr sz="800">
                <a:solidFill>
                  <a:schemeClr val="lt2"/>
                </a:solidFill>
                <a:latin typeface="Roboto Light"/>
                <a:ea typeface="Roboto Light"/>
                <a:cs typeface="Roboto Light"/>
                <a:sym typeface="Roboto Light"/>
              </a:defRPr>
            </a:lvl6pPr>
            <a:lvl7pPr lvl="6" rtl="0">
              <a:spcBef>
                <a:spcPts val="1600"/>
              </a:spcBef>
              <a:spcAft>
                <a:spcPts val="0"/>
              </a:spcAft>
              <a:buNone/>
              <a:defRPr sz="800">
                <a:solidFill>
                  <a:schemeClr val="lt2"/>
                </a:solidFill>
                <a:latin typeface="Roboto Light"/>
                <a:ea typeface="Roboto Light"/>
                <a:cs typeface="Roboto Light"/>
                <a:sym typeface="Roboto Light"/>
              </a:defRPr>
            </a:lvl7pPr>
            <a:lvl8pPr lvl="7" rtl="0">
              <a:spcBef>
                <a:spcPts val="1600"/>
              </a:spcBef>
              <a:spcAft>
                <a:spcPts val="0"/>
              </a:spcAft>
              <a:buNone/>
              <a:defRPr sz="800">
                <a:solidFill>
                  <a:schemeClr val="lt2"/>
                </a:solidFill>
                <a:latin typeface="Roboto Light"/>
                <a:ea typeface="Roboto Light"/>
                <a:cs typeface="Roboto Light"/>
                <a:sym typeface="Roboto Light"/>
              </a:defRPr>
            </a:lvl8pPr>
            <a:lvl9pPr lvl="8" rtl="0">
              <a:spcBef>
                <a:spcPts val="1600"/>
              </a:spcBef>
              <a:spcAft>
                <a:spcPts val="1600"/>
              </a:spcAft>
              <a:buNone/>
              <a:defRPr sz="800">
                <a:solidFill>
                  <a:schemeClr val="lt2"/>
                </a:solidFill>
                <a:latin typeface="Roboto Light"/>
                <a:ea typeface="Roboto Light"/>
                <a:cs typeface="Roboto Light"/>
                <a:sym typeface="Roboto Light"/>
              </a:defRPr>
            </a:lvl9pPr>
          </a:lstStyle>
          <a:p>
            <a:endParaRPr/>
          </a:p>
        </p:txBody>
      </p:sp>
      <p:sp>
        <p:nvSpPr>
          <p:cNvPr id="118" name="Google Shape;118;p13"/>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 Ending Credits">
  <p:cSld name="1_Title and Body Text Layout No Subtitle or Footnote_1">
    <p:spTree>
      <p:nvGrpSpPr>
        <p:cNvPr id="1" name="Shape 119"/>
        <p:cNvGrpSpPr/>
        <p:nvPr/>
      </p:nvGrpSpPr>
      <p:grpSpPr>
        <a:xfrm>
          <a:off x="0" y="0"/>
          <a:ext cx="0" cy="0"/>
          <a:chOff x="0" y="0"/>
          <a:chExt cx="0" cy="0"/>
        </a:xfrm>
      </p:grpSpPr>
      <p:pic>
        <p:nvPicPr>
          <p:cNvPr id="120" name="Google Shape;120;p14" descr="KiteImage_2.png"/>
          <p:cNvPicPr preferRelativeResize="0"/>
          <p:nvPr/>
        </p:nvPicPr>
        <p:blipFill rotWithShape="1">
          <a:blip r:embed="rId2">
            <a:alphaModFix/>
          </a:blip>
          <a:srcRect l="2400" t="11504"/>
          <a:stretch/>
        </p:blipFill>
        <p:spPr>
          <a:xfrm>
            <a:off x="0" y="0"/>
            <a:ext cx="9144000" cy="4663875"/>
          </a:xfrm>
          <a:prstGeom prst="rect">
            <a:avLst/>
          </a:prstGeom>
          <a:noFill/>
          <a:ln>
            <a:noFill/>
          </a:ln>
        </p:spPr>
      </p:pic>
      <p:sp>
        <p:nvSpPr>
          <p:cNvPr id="121" name="Google Shape;121;p14"/>
          <p:cNvSpPr/>
          <p:nvPr/>
        </p:nvSpPr>
        <p:spPr>
          <a:xfrm>
            <a:off x="0" y="4660500"/>
            <a:ext cx="9144000" cy="483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123" name="Google Shape;123;p14"/>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2pPr>
            <a:lvl3pPr lvl="2"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3pPr>
            <a:lvl4pPr lvl="3"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4pPr>
            <a:lvl5pPr lvl="4"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5pPr>
            <a:lvl6pPr lvl="5"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6pPr>
            <a:lvl7pPr lvl="6"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7pPr>
            <a:lvl8pPr lvl="7"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8pPr>
            <a:lvl9pPr lvl="8" indent="0" rtl="0">
              <a:spcBef>
                <a:spcPts val="0"/>
              </a:spcBef>
              <a:spcAft>
                <a:spcPts val="0"/>
              </a:spcAft>
              <a:buClr>
                <a:schemeClr val="accent1"/>
              </a:buClr>
              <a:buSzPts val="2100"/>
              <a:buFont typeface="Roboto Light"/>
              <a:buNone/>
              <a:defRPr sz="2100">
                <a:solidFill>
                  <a:schemeClr val="accent1"/>
                </a:solidFill>
                <a:latin typeface="Roboto Light"/>
                <a:ea typeface="Roboto Light"/>
                <a:cs typeface="Roboto Light"/>
                <a:sym typeface="Roboto Light"/>
              </a:defRPr>
            </a:lvl9pPr>
          </a:lstStyle>
          <a:p>
            <a:endParaRPr/>
          </a:p>
        </p:txBody>
      </p:sp>
      <p:pic>
        <p:nvPicPr>
          <p:cNvPr id="124" name="Google Shape;124;p14" descr="GRA17001_Grail-10-Slide-PilotDeck-001ss-06.png"/>
          <p:cNvPicPr preferRelativeResize="0"/>
          <p:nvPr/>
        </p:nvPicPr>
        <p:blipFill rotWithShape="1">
          <a:blip r:embed="rId3">
            <a:alphaModFix/>
          </a:blip>
          <a:srcRect l="38990" b="65419"/>
          <a:stretch/>
        </p:blipFill>
        <p:spPr>
          <a:xfrm>
            <a:off x="0" y="365375"/>
            <a:ext cx="465450" cy="247450"/>
          </a:xfrm>
          <a:prstGeom prst="rect">
            <a:avLst/>
          </a:prstGeom>
          <a:noFill/>
          <a:ln>
            <a:noFill/>
          </a:ln>
        </p:spPr>
      </p:pic>
      <p:pic>
        <p:nvPicPr>
          <p:cNvPr id="125" name="Google Shape;125;p14" descr="vectors-15.png"/>
          <p:cNvPicPr preferRelativeResize="0"/>
          <p:nvPr/>
        </p:nvPicPr>
        <p:blipFill>
          <a:blip r:embed="rId4">
            <a:alphaModFix/>
          </a:blip>
          <a:stretch>
            <a:fillRect/>
          </a:stretch>
        </p:blipFill>
        <p:spPr>
          <a:xfrm>
            <a:off x="622416" y="4823788"/>
            <a:ext cx="813464" cy="156425"/>
          </a:xfrm>
          <a:prstGeom prst="rect">
            <a:avLst/>
          </a:prstGeom>
          <a:noFill/>
          <a:ln>
            <a:noFill/>
          </a:ln>
        </p:spPr>
      </p:pic>
      <p:sp>
        <p:nvSpPr>
          <p:cNvPr id="126" name="Google Shape;126;p14"/>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b. Subtitle - Bullets - 1 column - No footer 1">
  <p:cSld name="5b. Subtitle - Bullets - 1 column - No footer">
    <p:spTree>
      <p:nvGrpSpPr>
        <p:cNvPr id="1" name="Shape 127"/>
        <p:cNvGrpSpPr/>
        <p:nvPr/>
      </p:nvGrpSpPr>
      <p:grpSpPr>
        <a:xfrm>
          <a:off x="0" y="0"/>
          <a:ext cx="0" cy="0"/>
          <a:chOff x="0" y="0"/>
          <a:chExt cx="0" cy="0"/>
        </a:xfrm>
      </p:grpSpPr>
      <p:pic>
        <p:nvPicPr>
          <p:cNvPr id="128" name="Google Shape;128;p15"/>
          <p:cNvPicPr preferRelativeResize="0"/>
          <p:nvPr/>
        </p:nvPicPr>
        <p:blipFill rotWithShape="1">
          <a:blip r:embed="rId2">
            <a:alphaModFix/>
          </a:blip>
          <a:srcRect/>
          <a:stretch/>
        </p:blipFill>
        <p:spPr>
          <a:xfrm>
            <a:off x="622425" y="4825095"/>
            <a:ext cx="813300" cy="153900"/>
          </a:xfrm>
          <a:prstGeom prst="rect">
            <a:avLst/>
          </a:prstGeom>
          <a:noFill/>
          <a:ln>
            <a:noFill/>
          </a:ln>
        </p:spPr>
      </p:pic>
      <p:sp>
        <p:nvSpPr>
          <p:cNvPr id="129" name="Google Shape;129;p15"/>
          <p:cNvSpPr txBox="1">
            <a:spLocks noGrp="1"/>
          </p:cNvSpPr>
          <p:nvPr>
            <p:ph type="subTitle" idx="1"/>
          </p:nvPr>
        </p:nvSpPr>
        <p:spPr>
          <a:xfrm>
            <a:off x="534825" y="4229825"/>
            <a:ext cx="8137200" cy="430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accent1"/>
              </a:buClr>
              <a:buSzPts val="1400"/>
              <a:buFont typeface="Roboto"/>
              <a:buNone/>
              <a:defRPr sz="800" b="0" i="0" u="none" strike="noStrike" cap="none">
                <a:solidFill>
                  <a:srgbClr val="949494"/>
                </a:solidFill>
                <a:latin typeface="Roboto Light"/>
                <a:ea typeface="Roboto Light"/>
                <a:cs typeface="Roboto Light"/>
                <a:sym typeface="Roboto Light"/>
              </a:defRPr>
            </a:lvl1pPr>
            <a:lvl2pPr marR="0" lvl="1" algn="l"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R="0" lvl="2"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R="0" lvl="3"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R="0" lvl="4"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R="0" lvl="5"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R="0" lvl="6"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R="0" lvl="7"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R="0" lvl="8"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130" name="Google Shape;130;p15"/>
          <p:cNvSpPr txBox="1">
            <a:spLocks noGrp="1"/>
          </p:cNvSpPr>
          <p:nvPr>
            <p:ph type="body" idx="2"/>
          </p:nvPr>
        </p:nvSpPr>
        <p:spPr>
          <a:xfrm>
            <a:off x="534800" y="1090650"/>
            <a:ext cx="8137200" cy="3139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1pPr>
            <a:lvl2pPr marL="914400" marR="0" lvl="1"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2pPr>
            <a:lvl3pPr marL="1371600" marR="0" lvl="2"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3pPr>
            <a:lvl4pPr marL="1828800" marR="0" lvl="3"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4pPr>
            <a:lvl5pPr marL="2286000" marR="0" lvl="4"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5pPr>
            <a:lvl6pPr marL="2743200" marR="0" lvl="5"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6pPr>
            <a:lvl7pPr marL="3200400" marR="0" lvl="6"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7pPr>
            <a:lvl8pPr marL="3657600" marR="0" lvl="7"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8pPr>
            <a:lvl9pPr marL="4114800" marR="0" lvl="8" indent="-330200" algn="l" rtl="0">
              <a:lnSpc>
                <a:spcPct val="100000"/>
              </a:lnSpc>
              <a:spcBef>
                <a:spcPts val="1000"/>
              </a:spcBef>
              <a:spcAft>
                <a:spcPts val="100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9pPr>
          </a:lstStyle>
          <a:p>
            <a:endParaRPr/>
          </a:p>
        </p:txBody>
      </p:sp>
      <p:sp>
        <p:nvSpPr>
          <p:cNvPr id="131" name="Google Shape;131;p15"/>
          <p:cNvSpPr txBox="1">
            <a:spLocks noGrp="1"/>
          </p:cNvSpPr>
          <p:nvPr>
            <p:ph type="title"/>
          </p:nvPr>
        </p:nvSpPr>
        <p:spPr>
          <a:xfrm>
            <a:off x="534834" y="341105"/>
            <a:ext cx="8137200" cy="323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accent1"/>
              </a:buClr>
              <a:buSzPts val="1400"/>
              <a:buFont typeface="Roboto Light"/>
              <a:buNone/>
              <a:defRPr sz="2100" b="0" i="0" u="none" strike="noStrike" cap="none">
                <a:solidFill>
                  <a:schemeClr val="accent1"/>
                </a:solidFill>
                <a:latin typeface="Roboto Light"/>
                <a:ea typeface="Roboto Light"/>
                <a:cs typeface="Roboto Light"/>
                <a:sym typeface="Roboto Light"/>
              </a:defRPr>
            </a:lvl1pPr>
            <a:lvl2pPr marR="0" lvl="1"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2100" b="0" i="0" u="none" strike="noStrike" cap="none">
                <a:solidFill>
                  <a:schemeClr val="accent1"/>
                </a:solidFill>
                <a:latin typeface="Arial"/>
                <a:ea typeface="Arial"/>
                <a:cs typeface="Arial"/>
                <a:sym typeface="Arial"/>
              </a:defRPr>
            </a:lvl9pPr>
          </a:lstStyle>
          <a:p>
            <a:endParaRPr/>
          </a:p>
        </p:txBody>
      </p:sp>
      <p:sp>
        <p:nvSpPr>
          <p:cNvPr id="132" name="Google Shape;132;p15"/>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SzPts val="800"/>
              <a:buFont typeface="Arial"/>
              <a:buNone/>
            </a:pPr>
            <a:fld id="{00000000-1234-1234-1234-123412341234}" type="slidenum">
              <a:rPr lang="en" sz="800" b="0" i="0" u="none" strike="noStrike" cap="none">
                <a:solidFill>
                  <a:schemeClr val="accent3"/>
                </a:solidFill>
                <a:latin typeface="Roboto"/>
                <a:ea typeface="Roboto"/>
                <a:cs typeface="Roboto"/>
                <a:sym typeface="Roboto"/>
              </a:rPr>
              <a:t>‹#›</a:t>
            </a:fld>
            <a:endParaRPr sz="800" b="0" i="0" u="none" strike="noStrike" cap="none">
              <a:solidFill>
                <a:schemeClr val="accent3"/>
              </a:solidFill>
              <a:latin typeface="Roboto"/>
              <a:ea typeface="Roboto"/>
              <a:cs typeface="Roboto"/>
              <a:sym typeface="Roboto"/>
            </a:endParaRPr>
          </a:p>
        </p:txBody>
      </p:sp>
      <p:sp>
        <p:nvSpPr>
          <p:cNvPr id="133" name="Google Shape;133;p15"/>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949494"/>
              </a:buClr>
              <a:buSzPts val="800"/>
              <a:buFont typeface="Roboto Light"/>
              <a:buNone/>
            </a:pPr>
            <a:r>
              <a:rPr lang="en" sz="800" b="0" i="0" u="none" strike="noStrike" cap="none">
                <a:solidFill>
                  <a:srgbClr val="949494"/>
                </a:solidFill>
                <a:latin typeface="Roboto Light"/>
                <a:ea typeface="Roboto Light"/>
                <a:cs typeface="Roboto Light"/>
                <a:sym typeface="Roboto Light"/>
              </a:rPr>
              <a:t>CONFIDENTIAL &amp; PROPRIETARY</a:t>
            </a:r>
            <a:endParaRPr sz="1400" b="0" i="0" u="none" strike="noStrike" cap="none">
              <a:solidFill>
                <a:srgbClr val="000000"/>
              </a:solidFill>
              <a:latin typeface="Arial"/>
              <a:ea typeface="Arial"/>
              <a:cs typeface="Arial"/>
              <a:sym typeface="Arial"/>
            </a:endParaRPr>
          </a:p>
        </p:txBody>
      </p:sp>
      <p:pic>
        <p:nvPicPr>
          <p:cNvPr id="134" name="Google Shape;134;p15" descr="GRA17001_Grail-10-Slide-PilotDeck-001ss-06.png"/>
          <p:cNvPicPr preferRelativeResize="0"/>
          <p:nvPr/>
        </p:nvPicPr>
        <p:blipFill rotWithShape="1">
          <a:blip r:embed="rId3">
            <a:alphaModFix/>
          </a:blip>
          <a:srcRect l="38990" b="65419"/>
          <a:stretch/>
        </p:blipFill>
        <p:spPr>
          <a:xfrm>
            <a:off x="0" y="365375"/>
            <a:ext cx="465300" cy="247500"/>
          </a:xfrm>
          <a:prstGeom prst="rect">
            <a:avLst/>
          </a:prstGeom>
          <a:noFill/>
          <a:ln>
            <a:noFill/>
          </a:ln>
        </p:spPr>
      </p:pic>
      <p:sp>
        <p:nvSpPr>
          <p:cNvPr id="135" name="Google Shape;135;p15"/>
          <p:cNvSpPr txBox="1">
            <a:spLocks noGrp="1"/>
          </p:cNvSpPr>
          <p:nvPr>
            <p:ph type="subTitle" idx="3"/>
          </p:nvPr>
        </p:nvSpPr>
        <p:spPr>
          <a:xfrm>
            <a:off x="534825" y="651250"/>
            <a:ext cx="8137200" cy="4308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accent1"/>
              </a:buClr>
              <a:buSzPts val="1400"/>
              <a:buFont typeface="Roboto"/>
              <a:buNone/>
              <a:defRPr sz="1600" b="0" i="0" u="none" strike="noStrike" cap="none">
                <a:solidFill>
                  <a:schemeClr val="accent3"/>
                </a:solidFill>
                <a:latin typeface="Roboto Light"/>
                <a:ea typeface="Roboto Light"/>
                <a:cs typeface="Roboto Light"/>
                <a:sym typeface="Roboto Light"/>
              </a:defRPr>
            </a:lvl1pPr>
            <a:lvl2pPr marR="0" lvl="1" algn="l"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2pPr>
            <a:lvl3pPr marR="0" lvl="2"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3pPr>
            <a:lvl4pPr marR="0" lvl="3"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4pPr>
            <a:lvl5pPr marR="0" lvl="4"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5pPr>
            <a:lvl6pPr marR="0" lvl="5"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6pPr>
            <a:lvl7pPr marR="0" lvl="6"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7pPr>
            <a:lvl8pPr marR="0" lvl="7"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8pPr>
            <a:lvl9pPr marR="0" lvl="8"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Body Text Layout No Subtitle or Footnote 4">
  <p:cSld name="1_Title and Body Text Layout No Subtitle or Footnote_7">
    <p:spTree>
      <p:nvGrpSpPr>
        <p:cNvPr id="1" name="Shape 136"/>
        <p:cNvGrpSpPr/>
        <p:nvPr/>
      </p:nvGrpSpPr>
      <p:grpSpPr>
        <a:xfrm>
          <a:off x="0" y="0"/>
          <a:ext cx="0" cy="0"/>
          <a:chOff x="0" y="0"/>
          <a:chExt cx="0" cy="0"/>
        </a:xfrm>
      </p:grpSpPr>
      <p:sp>
        <p:nvSpPr>
          <p:cNvPr id="137" name="Google Shape;137;p16"/>
          <p:cNvSpPr txBox="1">
            <a:spLocks noGrp="1"/>
          </p:cNvSpPr>
          <p:nvPr>
            <p:ph type="title"/>
          </p:nvPr>
        </p:nvSpPr>
        <p:spPr>
          <a:xfrm>
            <a:off x="305925" y="205013"/>
            <a:ext cx="8137200" cy="323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1pPr>
            <a:lvl2pPr lvl="1" algn="l" rtl="0">
              <a:lnSpc>
                <a:spcPct val="100000"/>
              </a:lnSpc>
              <a:spcBef>
                <a:spcPts val="0"/>
              </a:spcBef>
              <a:spcAft>
                <a:spcPts val="0"/>
              </a:spcAft>
              <a:buClr>
                <a:schemeClr val="accent1"/>
              </a:buClr>
              <a:buSzPts val="2400"/>
              <a:buFont typeface="Arial"/>
              <a:buNone/>
              <a:defRPr sz="2400">
                <a:solidFill>
                  <a:schemeClr val="accent1"/>
                </a:solidFill>
              </a:defRPr>
            </a:lvl2pPr>
            <a:lvl3pPr lvl="2" algn="l" rtl="0">
              <a:lnSpc>
                <a:spcPct val="100000"/>
              </a:lnSpc>
              <a:spcBef>
                <a:spcPts val="0"/>
              </a:spcBef>
              <a:spcAft>
                <a:spcPts val="0"/>
              </a:spcAft>
              <a:buClr>
                <a:schemeClr val="accent1"/>
              </a:buClr>
              <a:buSzPts val="2400"/>
              <a:buFont typeface="Arial"/>
              <a:buNone/>
              <a:defRPr sz="2400">
                <a:solidFill>
                  <a:schemeClr val="accent1"/>
                </a:solidFill>
              </a:defRPr>
            </a:lvl3pPr>
            <a:lvl4pPr lvl="3" algn="l" rtl="0">
              <a:lnSpc>
                <a:spcPct val="100000"/>
              </a:lnSpc>
              <a:spcBef>
                <a:spcPts val="0"/>
              </a:spcBef>
              <a:spcAft>
                <a:spcPts val="0"/>
              </a:spcAft>
              <a:buClr>
                <a:schemeClr val="accent1"/>
              </a:buClr>
              <a:buSzPts val="2400"/>
              <a:buFont typeface="Arial"/>
              <a:buNone/>
              <a:defRPr sz="2400">
                <a:solidFill>
                  <a:schemeClr val="accent1"/>
                </a:solidFill>
              </a:defRPr>
            </a:lvl4pPr>
            <a:lvl5pPr lvl="4" algn="l" rtl="0">
              <a:lnSpc>
                <a:spcPct val="100000"/>
              </a:lnSpc>
              <a:spcBef>
                <a:spcPts val="0"/>
              </a:spcBef>
              <a:spcAft>
                <a:spcPts val="0"/>
              </a:spcAft>
              <a:buClr>
                <a:schemeClr val="accent1"/>
              </a:buClr>
              <a:buSzPts val="2400"/>
              <a:buFont typeface="Arial"/>
              <a:buNone/>
              <a:defRPr sz="2400">
                <a:solidFill>
                  <a:schemeClr val="accent1"/>
                </a:solidFill>
              </a:defRPr>
            </a:lvl5pPr>
            <a:lvl6pPr lvl="5" algn="l" rtl="0">
              <a:lnSpc>
                <a:spcPct val="100000"/>
              </a:lnSpc>
              <a:spcBef>
                <a:spcPts val="0"/>
              </a:spcBef>
              <a:spcAft>
                <a:spcPts val="0"/>
              </a:spcAft>
              <a:buClr>
                <a:schemeClr val="accent1"/>
              </a:buClr>
              <a:buSzPts val="2400"/>
              <a:buFont typeface="Arial"/>
              <a:buNone/>
              <a:defRPr sz="2400">
                <a:solidFill>
                  <a:schemeClr val="accent1"/>
                </a:solidFill>
              </a:defRPr>
            </a:lvl6pPr>
            <a:lvl7pPr lvl="6" algn="l" rtl="0">
              <a:lnSpc>
                <a:spcPct val="100000"/>
              </a:lnSpc>
              <a:spcBef>
                <a:spcPts val="0"/>
              </a:spcBef>
              <a:spcAft>
                <a:spcPts val="0"/>
              </a:spcAft>
              <a:buClr>
                <a:schemeClr val="accent1"/>
              </a:buClr>
              <a:buSzPts val="2400"/>
              <a:buFont typeface="Arial"/>
              <a:buNone/>
              <a:defRPr sz="2400">
                <a:solidFill>
                  <a:schemeClr val="accent1"/>
                </a:solidFill>
              </a:defRPr>
            </a:lvl7pPr>
            <a:lvl8pPr lvl="7" algn="l" rtl="0">
              <a:lnSpc>
                <a:spcPct val="100000"/>
              </a:lnSpc>
              <a:spcBef>
                <a:spcPts val="0"/>
              </a:spcBef>
              <a:spcAft>
                <a:spcPts val="0"/>
              </a:spcAft>
              <a:buClr>
                <a:schemeClr val="accent1"/>
              </a:buClr>
              <a:buSzPts val="2400"/>
              <a:buFont typeface="Arial"/>
              <a:buNone/>
              <a:defRPr sz="2400">
                <a:solidFill>
                  <a:schemeClr val="accent1"/>
                </a:solidFill>
              </a:defRPr>
            </a:lvl8pPr>
            <a:lvl9pPr lvl="8" algn="l" rtl="0">
              <a:lnSpc>
                <a:spcPct val="100000"/>
              </a:lnSpc>
              <a:spcBef>
                <a:spcPts val="0"/>
              </a:spcBef>
              <a:spcAft>
                <a:spcPts val="0"/>
              </a:spcAft>
              <a:buClr>
                <a:schemeClr val="accent1"/>
              </a:buClr>
              <a:buSzPts val="2400"/>
              <a:buFont typeface="Arial"/>
              <a:buNone/>
              <a:defRPr sz="2400">
                <a:solidFill>
                  <a:schemeClr val="accent1"/>
                </a:solidFill>
              </a:defRPr>
            </a:lvl9pPr>
          </a:lstStyle>
          <a:p>
            <a:endParaRPr/>
          </a:p>
        </p:txBody>
      </p:sp>
      <p:sp>
        <p:nvSpPr>
          <p:cNvPr id="138" name="Google Shape;138;p16"/>
          <p:cNvSpPr txBox="1">
            <a:spLocks noGrp="1"/>
          </p:cNvSpPr>
          <p:nvPr>
            <p:ph type="body" idx="1"/>
          </p:nvPr>
        </p:nvSpPr>
        <p:spPr>
          <a:xfrm>
            <a:off x="276939" y="899559"/>
            <a:ext cx="8073900" cy="3344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1pPr>
            <a:lvl2pPr marL="914400" marR="0" lvl="1" indent="-342900" algn="l" rtl="0">
              <a:lnSpc>
                <a:spcPct val="100000"/>
              </a:lnSpc>
              <a:spcBef>
                <a:spcPts val="600"/>
              </a:spcBef>
              <a:spcAft>
                <a:spcPts val="0"/>
              </a:spcAft>
              <a:buClr>
                <a:schemeClr val="accent6"/>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accent6"/>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15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15000"/>
              </a:lnSpc>
              <a:spcBef>
                <a:spcPts val="1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400" marR="0" lvl="6"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600" marR="0" lvl="7"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800" marR="0" lvl="8" indent="-228600"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pic>
        <p:nvPicPr>
          <p:cNvPr id="139" name="Google Shape;139;p16" descr="logo-gold.png"/>
          <p:cNvPicPr preferRelativeResize="0"/>
          <p:nvPr/>
        </p:nvPicPr>
        <p:blipFill rotWithShape="1">
          <a:blip r:embed="rId2">
            <a:alphaModFix/>
          </a:blip>
          <a:srcRect/>
          <a:stretch/>
        </p:blipFill>
        <p:spPr>
          <a:xfrm>
            <a:off x="397325" y="4754725"/>
            <a:ext cx="650100" cy="205200"/>
          </a:xfrm>
          <a:prstGeom prst="rect">
            <a:avLst/>
          </a:prstGeom>
          <a:noFill/>
          <a:ln>
            <a:noFill/>
          </a:ln>
        </p:spPr>
      </p:pic>
      <p:sp>
        <p:nvSpPr>
          <p:cNvPr id="140" name="Google Shape;140;p16"/>
          <p:cNvSpPr txBox="1"/>
          <p:nvPr/>
        </p:nvSpPr>
        <p:spPr>
          <a:xfrm>
            <a:off x="5636225" y="4795425"/>
            <a:ext cx="2981400" cy="14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A5A5A5"/>
              </a:buClr>
              <a:buSzPts val="800"/>
              <a:buFont typeface="Arial"/>
              <a:buNone/>
            </a:pPr>
            <a:r>
              <a:rPr lang="en" sz="800" b="0" i="0" u="none" strike="noStrike" cap="none">
                <a:solidFill>
                  <a:srgbClr val="351C75"/>
                </a:solidFill>
                <a:latin typeface="Arial"/>
                <a:ea typeface="Arial"/>
                <a:cs typeface="Arial"/>
                <a:sym typeface="Arial"/>
              </a:rPr>
              <a:t>Attorney-Client Communication - Privileged and Confidential </a:t>
            </a:r>
            <a:endParaRPr sz="1400" b="0" i="0" u="none" strike="noStrike" cap="none">
              <a:solidFill>
                <a:srgbClr val="351C75"/>
              </a:solidFill>
              <a:latin typeface="Arial"/>
              <a:ea typeface="Arial"/>
              <a:cs typeface="Arial"/>
              <a:sym typeface="Arial"/>
            </a:endParaRPr>
          </a:p>
          <a:p>
            <a:pPr marL="0" marR="0" lvl="0" indent="0" algn="l" rtl="0">
              <a:lnSpc>
                <a:spcPct val="100000"/>
              </a:lnSpc>
              <a:spcBef>
                <a:spcPts val="0"/>
              </a:spcBef>
              <a:spcAft>
                <a:spcPts val="0"/>
              </a:spcAft>
              <a:buClr>
                <a:srgbClr val="A5A5A5"/>
              </a:buClr>
              <a:buSzPts val="800"/>
              <a:buFont typeface="Arial"/>
              <a:buNone/>
            </a:pPr>
            <a:endParaRPr sz="800" b="0" i="0" u="none" strike="noStrike" cap="none">
              <a:solidFill>
                <a:srgbClr val="A5A5A5"/>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Body Text Layout No Subtitle or Footnote 4 1">
  <p:cSld name="1_Title and Body Text Layout No Subtitle or Footnote_7_1">
    <p:spTree>
      <p:nvGrpSpPr>
        <p:cNvPr id="1" name="Shape 141"/>
        <p:cNvGrpSpPr/>
        <p:nvPr/>
      </p:nvGrpSpPr>
      <p:grpSpPr>
        <a:xfrm>
          <a:off x="0" y="0"/>
          <a:ext cx="0" cy="0"/>
          <a:chOff x="0" y="0"/>
          <a:chExt cx="0" cy="0"/>
        </a:xfrm>
      </p:grpSpPr>
      <p:sp>
        <p:nvSpPr>
          <p:cNvPr id="142" name="Google Shape;142;p17"/>
          <p:cNvSpPr txBox="1">
            <a:spLocks noGrp="1"/>
          </p:cNvSpPr>
          <p:nvPr>
            <p:ph type="title"/>
          </p:nvPr>
        </p:nvSpPr>
        <p:spPr>
          <a:xfrm>
            <a:off x="305925" y="205013"/>
            <a:ext cx="8137200" cy="323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1pPr>
            <a:lvl2pPr lvl="1" algn="l" rtl="0">
              <a:lnSpc>
                <a:spcPct val="100000"/>
              </a:lnSpc>
              <a:spcBef>
                <a:spcPts val="0"/>
              </a:spcBef>
              <a:spcAft>
                <a:spcPts val="0"/>
              </a:spcAft>
              <a:buClr>
                <a:schemeClr val="accent1"/>
              </a:buClr>
              <a:buSzPts val="2400"/>
              <a:buFont typeface="Arial"/>
              <a:buNone/>
              <a:defRPr sz="2400">
                <a:solidFill>
                  <a:schemeClr val="accent1"/>
                </a:solidFill>
              </a:defRPr>
            </a:lvl2pPr>
            <a:lvl3pPr lvl="2" algn="l" rtl="0">
              <a:lnSpc>
                <a:spcPct val="100000"/>
              </a:lnSpc>
              <a:spcBef>
                <a:spcPts val="0"/>
              </a:spcBef>
              <a:spcAft>
                <a:spcPts val="0"/>
              </a:spcAft>
              <a:buClr>
                <a:schemeClr val="accent1"/>
              </a:buClr>
              <a:buSzPts val="2400"/>
              <a:buFont typeface="Arial"/>
              <a:buNone/>
              <a:defRPr sz="2400">
                <a:solidFill>
                  <a:schemeClr val="accent1"/>
                </a:solidFill>
              </a:defRPr>
            </a:lvl3pPr>
            <a:lvl4pPr lvl="3" algn="l" rtl="0">
              <a:lnSpc>
                <a:spcPct val="100000"/>
              </a:lnSpc>
              <a:spcBef>
                <a:spcPts val="0"/>
              </a:spcBef>
              <a:spcAft>
                <a:spcPts val="0"/>
              </a:spcAft>
              <a:buClr>
                <a:schemeClr val="accent1"/>
              </a:buClr>
              <a:buSzPts val="2400"/>
              <a:buFont typeface="Arial"/>
              <a:buNone/>
              <a:defRPr sz="2400">
                <a:solidFill>
                  <a:schemeClr val="accent1"/>
                </a:solidFill>
              </a:defRPr>
            </a:lvl4pPr>
            <a:lvl5pPr lvl="4" algn="l" rtl="0">
              <a:lnSpc>
                <a:spcPct val="100000"/>
              </a:lnSpc>
              <a:spcBef>
                <a:spcPts val="0"/>
              </a:spcBef>
              <a:spcAft>
                <a:spcPts val="0"/>
              </a:spcAft>
              <a:buClr>
                <a:schemeClr val="accent1"/>
              </a:buClr>
              <a:buSzPts val="2400"/>
              <a:buFont typeface="Arial"/>
              <a:buNone/>
              <a:defRPr sz="2400">
                <a:solidFill>
                  <a:schemeClr val="accent1"/>
                </a:solidFill>
              </a:defRPr>
            </a:lvl5pPr>
            <a:lvl6pPr lvl="5" algn="l" rtl="0">
              <a:lnSpc>
                <a:spcPct val="100000"/>
              </a:lnSpc>
              <a:spcBef>
                <a:spcPts val="0"/>
              </a:spcBef>
              <a:spcAft>
                <a:spcPts val="0"/>
              </a:spcAft>
              <a:buClr>
                <a:schemeClr val="accent1"/>
              </a:buClr>
              <a:buSzPts val="2400"/>
              <a:buFont typeface="Arial"/>
              <a:buNone/>
              <a:defRPr sz="2400">
                <a:solidFill>
                  <a:schemeClr val="accent1"/>
                </a:solidFill>
              </a:defRPr>
            </a:lvl6pPr>
            <a:lvl7pPr lvl="6" algn="l" rtl="0">
              <a:lnSpc>
                <a:spcPct val="100000"/>
              </a:lnSpc>
              <a:spcBef>
                <a:spcPts val="0"/>
              </a:spcBef>
              <a:spcAft>
                <a:spcPts val="0"/>
              </a:spcAft>
              <a:buClr>
                <a:schemeClr val="accent1"/>
              </a:buClr>
              <a:buSzPts val="2400"/>
              <a:buFont typeface="Arial"/>
              <a:buNone/>
              <a:defRPr sz="2400">
                <a:solidFill>
                  <a:schemeClr val="accent1"/>
                </a:solidFill>
              </a:defRPr>
            </a:lvl7pPr>
            <a:lvl8pPr lvl="7" algn="l" rtl="0">
              <a:lnSpc>
                <a:spcPct val="100000"/>
              </a:lnSpc>
              <a:spcBef>
                <a:spcPts val="0"/>
              </a:spcBef>
              <a:spcAft>
                <a:spcPts val="0"/>
              </a:spcAft>
              <a:buClr>
                <a:schemeClr val="accent1"/>
              </a:buClr>
              <a:buSzPts val="2400"/>
              <a:buFont typeface="Arial"/>
              <a:buNone/>
              <a:defRPr sz="2400">
                <a:solidFill>
                  <a:schemeClr val="accent1"/>
                </a:solidFill>
              </a:defRPr>
            </a:lvl8pPr>
            <a:lvl9pPr lvl="8" algn="l" rtl="0">
              <a:lnSpc>
                <a:spcPct val="100000"/>
              </a:lnSpc>
              <a:spcBef>
                <a:spcPts val="0"/>
              </a:spcBef>
              <a:spcAft>
                <a:spcPts val="0"/>
              </a:spcAft>
              <a:buClr>
                <a:schemeClr val="accent1"/>
              </a:buClr>
              <a:buSzPts val="2400"/>
              <a:buFont typeface="Arial"/>
              <a:buNone/>
              <a:defRPr sz="2400">
                <a:solidFill>
                  <a:schemeClr val="accent1"/>
                </a:solidFill>
              </a:defRPr>
            </a:lvl9pPr>
          </a:lstStyle>
          <a:p>
            <a:endParaRPr/>
          </a:p>
        </p:txBody>
      </p:sp>
      <p:sp>
        <p:nvSpPr>
          <p:cNvPr id="143" name="Google Shape;143;p17"/>
          <p:cNvSpPr txBox="1">
            <a:spLocks noGrp="1"/>
          </p:cNvSpPr>
          <p:nvPr>
            <p:ph type="body" idx="1"/>
          </p:nvPr>
        </p:nvSpPr>
        <p:spPr>
          <a:xfrm>
            <a:off x="276939" y="899559"/>
            <a:ext cx="8073900" cy="3344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1pPr>
            <a:lvl2pPr marL="914400" marR="0" lvl="1" indent="-342900" algn="l" rtl="0">
              <a:lnSpc>
                <a:spcPct val="100000"/>
              </a:lnSpc>
              <a:spcBef>
                <a:spcPts val="600"/>
              </a:spcBef>
              <a:spcAft>
                <a:spcPts val="0"/>
              </a:spcAft>
              <a:buClr>
                <a:schemeClr val="accent6"/>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600"/>
              </a:spcBef>
              <a:spcAft>
                <a:spcPts val="0"/>
              </a:spcAft>
              <a:buClr>
                <a:schemeClr val="accent6"/>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15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15000"/>
              </a:lnSpc>
              <a:spcBef>
                <a:spcPts val="1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400" marR="0" lvl="6"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600" marR="0" lvl="7"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800" marR="0" lvl="8" indent="-228600"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pic>
        <p:nvPicPr>
          <p:cNvPr id="144" name="Google Shape;144;p17" descr="logo-gold.png"/>
          <p:cNvPicPr preferRelativeResize="0"/>
          <p:nvPr/>
        </p:nvPicPr>
        <p:blipFill rotWithShape="1">
          <a:blip r:embed="rId2">
            <a:alphaModFix/>
          </a:blip>
          <a:srcRect/>
          <a:stretch/>
        </p:blipFill>
        <p:spPr>
          <a:xfrm>
            <a:off x="397325" y="4754725"/>
            <a:ext cx="650100" cy="205200"/>
          </a:xfrm>
          <a:prstGeom prst="rect">
            <a:avLst/>
          </a:prstGeom>
          <a:noFill/>
          <a:ln>
            <a:noFill/>
          </a:ln>
        </p:spPr>
      </p:pic>
      <p:sp>
        <p:nvSpPr>
          <p:cNvPr id="145" name="Google Shape;145;p17"/>
          <p:cNvSpPr txBox="1"/>
          <p:nvPr/>
        </p:nvSpPr>
        <p:spPr>
          <a:xfrm>
            <a:off x="5636225" y="4795425"/>
            <a:ext cx="2981400" cy="14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A5A5A5"/>
              </a:buClr>
              <a:buSzPts val="800"/>
              <a:buFont typeface="Arial"/>
              <a:buNone/>
            </a:pPr>
            <a:r>
              <a:rPr lang="en" sz="800" b="0" i="0" u="none" strike="noStrike" cap="none">
                <a:solidFill>
                  <a:srgbClr val="351C75"/>
                </a:solidFill>
                <a:latin typeface="Arial"/>
                <a:ea typeface="Arial"/>
                <a:cs typeface="Arial"/>
                <a:sym typeface="Arial"/>
              </a:rPr>
              <a:t>Attorney-Client Communication - Privileged and Confidential </a:t>
            </a:r>
            <a:endParaRPr sz="1400" b="0" i="0" u="none" strike="noStrike" cap="none">
              <a:solidFill>
                <a:srgbClr val="351C75"/>
              </a:solidFill>
              <a:latin typeface="Arial"/>
              <a:ea typeface="Arial"/>
              <a:cs typeface="Arial"/>
              <a:sym typeface="Arial"/>
            </a:endParaRPr>
          </a:p>
          <a:p>
            <a:pPr marL="0" marR="0" lvl="0" indent="0" algn="l" rtl="0">
              <a:lnSpc>
                <a:spcPct val="100000"/>
              </a:lnSpc>
              <a:spcBef>
                <a:spcPts val="0"/>
              </a:spcBef>
              <a:spcAft>
                <a:spcPts val="0"/>
              </a:spcAft>
              <a:buClr>
                <a:srgbClr val="A5A5A5"/>
              </a:buClr>
              <a:buSzPts val="800"/>
              <a:buFont typeface="Arial"/>
              <a:buNone/>
            </a:pPr>
            <a:endParaRPr sz="800" b="0" i="0" u="none" strike="noStrike" cap="none">
              <a:solidFill>
                <a:srgbClr val="A5A5A5"/>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c. Section Separator - Photo 1">
  <p:cSld name="Photo and 1 Column Text Layout_1_1">
    <p:bg>
      <p:bgPr>
        <a:solidFill>
          <a:schemeClr val="dk2"/>
        </a:solidFill>
        <a:effectLst/>
      </p:bgPr>
    </p:bg>
    <p:spTree>
      <p:nvGrpSpPr>
        <p:cNvPr id="1" name="Shape 146"/>
        <p:cNvGrpSpPr/>
        <p:nvPr/>
      </p:nvGrpSpPr>
      <p:grpSpPr>
        <a:xfrm>
          <a:off x="0" y="0"/>
          <a:ext cx="0" cy="0"/>
          <a:chOff x="0" y="0"/>
          <a:chExt cx="0" cy="0"/>
        </a:xfrm>
      </p:grpSpPr>
      <p:pic>
        <p:nvPicPr>
          <p:cNvPr id="147" name="Google Shape;147;p18" descr="masthead_1080.jpg"/>
          <p:cNvPicPr preferRelativeResize="0"/>
          <p:nvPr/>
        </p:nvPicPr>
        <p:blipFill rotWithShape="1">
          <a:blip r:embed="rId2">
            <a:alphaModFix/>
          </a:blip>
          <a:srcRect l="31482" r="31482"/>
          <a:stretch/>
        </p:blipFill>
        <p:spPr>
          <a:xfrm>
            <a:off x="0" y="0"/>
            <a:ext cx="3429002" cy="5143500"/>
          </a:xfrm>
          <a:prstGeom prst="rect">
            <a:avLst/>
          </a:prstGeom>
          <a:noFill/>
          <a:ln w="9525" cap="flat" cmpd="sng">
            <a:solidFill>
              <a:schemeClr val="lt2"/>
            </a:solidFill>
            <a:prstDash val="solid"/>
            <a:round/>
            <a:headEnd type="none" w="sm" len="sm"/>
            <a:tailEnd type="none" w="sm" len="sm"/>
          </a:ln>
        </p:spPr>
      </p:pic>
      <p:sp>
        <p:nvSpPr>
          <p:cNvPr id="148" name="Google Shape;148;p18"/>
          <p:cNvSpPr/>
          <p:nvPr/>
        </p:nvSpPr>
        <p:spPr>
          <a:xfrm>
            <a:off x="3429000" y="300"/>
            <a:ext cx="5715000" cy="51435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8"/>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SzPts val="800"/>
              <a:buFont typeface="Arial"/>
              <a:buNone/>
            </a:pPr>
            <a:fld id="{00000000-1234-1234-1234-123412341234}" type="slidenum">
              <a:rPr lang="en" sz="800" b="0" i="0" u="none" strike="noStrike" cap="none">
                <a:solidFill>
                  <a:schemeClr val="accent3"/>
                </a:solidFill>
                <a:latin typeface="Roboto"/>
                <a:ea typeface="Roboto"/>
                <a:cs typeface="Roboto"/>
                <a:sym typeface="Roboto"/>
              </a:rPr>
              <a:t>‹#›</a:t>
            </a:fld>
            <a:endParaRPr sz="800" b="0" i="0" u="none" strike="noStrike" cap="none">
              <a:solidFill>
                <a:schemeClr val="accent3"/>
              </a:solidFill>
              <a:latin typeface="Roboto"/>
              <a:ea typeface="Roboto"/>
              <a:cs typeface="Roboto"/>
              <a:sym typeface="Roboto"/>
            </a:endParaRPr>
          </a:p>
        </p:txBody>
      </p:sp>
      <p:sp>
        <p:nvSpPr>
          <p:cNvPr id="150" name="Google Shape;150;p18"/>
          <p:cNvSpPr txBox="1">
            <a:spLocks noGrp="1"/>
          </p:cNvSpPr>
          <p:nvPr>
            <p:ph type="ctrTitle"/>
          </p:nvPr>
        </p:nvSpPr>
        <p:spPr>
          <a:xfrm>
            <a:off x="4249673" y="1420150"/>
            <a:ext cx="4217100" cy="4719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400"/>
              <a:buFont typeface="Roboto Light"/>
              <a:buNone/>
              <a:defRPr sz="2400" b="0" i="0" u="none" strike="noStrike" cap="none">
                <a:solidFill>
                  <a:schemeClr val="lt1"/>
                </a:solidFill>
                <a:latin typeface="Roboto Light"/>
                <a:ea typeface="Roboto Light"/>
                <a:cs typeface="Roboto Light"/>
                <a:sym typeface="Roboto Light"/>
              </a:defRPr>
            </a:lvl1pPr>
            <a:lvl2pPr marR="0" lvl="1"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2pPr>
            <a:lvl3pPr marR="0" lvl="2"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3pPr>
            <a:lvl4pPr marR="0" lvl="3"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4pPr>
            <a:lvl5pPr marR="0" lvl="4"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5pPr>
            <a:lvl6pPr marR="0" lvl="5"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6pPr>
            <a:lvl7pPr marR="0" lvl="6"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7pPr>
            <a:lvl8pPr marR="0" lvl="7"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8pPr>
            <a:lvl9pPr marR="0" lvl="8" algn="ctr" rtl="0">
              <a:lnSpc>
                <a:spcPct val="100000"/>
              </a:lnSpc>
              <a:spcBef>
                <a:spcPts val="0"/>
              </a:spcBef>
              <a:spcAft>
                <a:spcPts val="0"/>
              </a:spcAft>
              <a:buClr>
                <a:schemeClr val="dk1"/>
              </a:buClr>
              <a:buSzPts val="1400"/>
              <a:buFont typeface="Roboto"/>
              <a:buNone/>
              <a:defRPr sz="5200" b="0" i="0" u="none" strike="noStrike" cap="none">
                <a:solidFill>
                  <a:schemeClr val="dk1"/>
                </a:solidFill>
                <a:latin typeface="Roboto"/>
                <a:ea typeface="Roboto"/>
                <a:cs typeface="Roboto"/>
                <a:sym typeface="Roboto"/>
              </a:defRPr>
            </a:lvl9pPr>
          </a:lstStyle>
          <a:p>
            <a:endParaRPr/>
          </a:p>
        </p:txBody>
      </p:sp>
      <p:sp>
        <p:nvSpPr>
          <p:cNvPr id="151" name="Google Shape;151;p18"/>
          <p:cNvSpPr txBox="1">
            <a:spLocks noGrp="1"/>
          </p:cNvSpPr>
          <p:nvPr>
            <p:ph type="subTitle" idx="1"/>
          </p:nvPr>
        </p:nvSpPr>
        <p:spPr>
          <a:xfrm>
            <a:off x="4249674" y="1133250"/>
            <a:ext cx="4217100" cy="3675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accent1"/>
              </a:buClr>
              <a:buSzPts val="1400"/>
              <a:buFont typeface="Roboto"/>
              <a:buNone/>
              <a:defRPr sz="1400" b="0" i="0" u="none" strike="noStrike" cap="none">
                <a:solidFill>
                  <a:schemeClr val="accent3"/>
                </a:solidFill>
                <a:latin typeface="Roboto"/>
                <a:ea typeface="Roboto"/>
                <a:cs typeface="Roboto"/>
                <a:sym typeface="Roboto"/>
              </a:defRPr>
            </a:lvl1pPr>
            <a:lvl2pPr marR="0" lvl="1" algn="l"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R="0" lvl="2"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R="0" lvl="3"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R="0" lvl="4"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R="0" lvl="5"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R="0" lvl="6"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R="0" lvl="7"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R="0" lvl="8"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endParaRPr/>
          </a:p>
        </p:txBody>
      </p:sp>
      <p:pic>
        <p:nvPicPr>
          <p:cNvPr id="152" name="Google Shape;152;p18" descr="vectors-15.png"/>
          <p:cNvPicPr preferRelativeResize="0"/>
          <p:nvPr/>
        </p:nvPicPr>
        <p:blipFill rotWithShape="1">
          <a:blip r:embed="rId3">
            <a:alphaModFix/>
          </a:blip>
          <a:srcRect/>
          <a:stretch/>
        </p:blipFill>
        <p:spPr>
          <a:xfrm>
            <a:off x="622416" y="4823788"/>
            <a:ext cx="813464" cy="156425"/>
          </a:xfrm>
          <a:prstGeom prst="rect">
            <a:avLst/>
          </a:prstGeom>
          <a:noFill/>
          <a:ln>
            <a:noFill/>
          </a:ln>
        </p:spPr>
      </p:pic>
      <p:sp>
        <p:nvSpPr>
          <p:cNvPr id="153" name="Google Shape;153;p18"/>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949494"/>
                </a:solidFill>
                <a:latin typeface="Roboto Light"/>
                <a:ea typeface="Roboto Light"/>
                <a:cs typeface="Roboto Light"/>
                <a:sym typeface="Roboto Light"/>
              </a:rPr>
              <a:t>CONFIDENTIAL &amp; PROPRIETARY</a:t>
            </a:r>
            <a:endParaRPr sz="800" b="0" i="0" u="none" strike="noStrike" cap="none">
              <a:solidFill>
                <a:srgbClr val="949494"/>
              </a:solidFill>
              <a:latin typeface="Roboto Light"/>
              <a:ea typeface="Roboto Light"/>
              <a:cs typeface="Roboto Light"/>
              <a:sym typeface="Roboto Ligh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5a. Subtitle - Bullets - 1 column 6">
  <p:cSld name="1_Title and Body Text Layout No Subtitle or Footnote_2_19">
    <p:spTree>
      <p:nvGrpSpPr>
        <p:cNvPr id="1" name="Shape 154"/>
        <p:cNvGrpSpPr/>
        <p:nvPr/>
      </p:nvGrpSpPr>
      <p:grpSpPr>
        <a:xfrm>
          <a:off x="0" y="0"/>
          <a:ext cx="0" cy="0"/>
          <a:chOff x="0" y="0"/>
          <a:chExt cx="0" cy="0"/>
        </a:xfrm>
      </p:grpSpPr>
      <p:sp>
        <p:nvSpPr>
          <p:cNvPr id="155" name="Google Shape;155;p19"/>
          <p:cNvSpPr txBox="1">
            <a:spLocks noGrp="1"/>
          </p:cNvSpPr>
          <p:nvPr>
            <p:ph type="subTitle" idx="1"/>
          </p:nvPr>
        </p:nvSpPr>
        <p:spPr>
          <a:xfrm>
            <a:off x="534825" y="4229825"/>
            <a:ext cx="8137200" cy="430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accent1"/>
              </a:buClr>
              <a:buSzPts val="1400"/>
              <a:buFont typeface="Roboto"/>
              <a:buNone/>
              <a:defRPr sz="800" b="0" i="0" u="none" strike="noStrike" cap="none">
                <a:solidFill>
                  <a:srgbClr val="949494"/>
                </a:solidFill>
                <a:latin typeface="Roboto Light"/>
                <a:ea typeface="Roboto Light"/>
                <a:cs typeface="Roboto Light"/>
                <a:sym typeface="Roboto Light"/>
              </a:defRPr>
            </a:lvl1pPr>
            <a:lvl2pPr marR="0" lvl="1" algn="l"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R="0" lvl="2"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R="0" lvl="3"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R="0" lvl="4"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R="0" lvl="5"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R="0" lvl="6"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R="0" lvl="7"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R="0" lvl="8"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156" name="Google Shape;156;p19"/>
          <p:cNvSpPr txBox="1">
            <a:spLocks noGrp="1"/>
          </p:cNvSpPr>
          <p:nvPr>
            <p:ph type="body" idx="2"/>
          </p:nvPr>
        </p:nvSpPr>
        <p:spPr>
          <a:xfrm>
            <a:off x="534800" y="1090650"/>
            <a:ext cx="8137200" cy="3139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1pPr>
            <a:lvl2pPr marL="914400" marR="0" lvl="1"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2pPr>
            <a:lvl3pPr marL="1371600" marR="0" lvl="2"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3pPr>
            <a:lvl4pPr marL="1828800" marR="0" lvl="3"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4pPr>
            <a:lvl5pPr marL="2286000" marR="0" lvl="4"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5pPr>
            <a:lvl6pPr marL="2743200" marR="0" lvl="5"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6pPr>
            <a:lvl7pPr marL="3200400" marR="0" lvl="6"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7pPr>
            <a:lvl8pPr marL="3657600" marR="0" lvl="7" indent="-330200" algn="l" rtl="0">
              <a:lnSpc>
                <a:spcPct val="100000"/>
              </a:lnSpc>
              <a:spcBef>
                <a:spcPts val="1000"/>
              </a:spcBef>
              <a:spcAft>
                <a:spcPts val="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8pPr>
            <a:lvl9pPr marL="4114800" marR="0" lvl="8" indent="-330200" algn="l" rtl="0">
              <a:lnSpc>
                <a:spcPct val="100000"/>
              </a:lnSpc>
              <a:spcBef>
                <a:spcPts val="1000"/>
              </a:spcBef>
              <a:spcAft>
                <a:spcPts val="1000"/>
              </a:spcAft>
              <a:buClr>
                <a:schemeClr val="dk1"/>
              </a:buClr>
              <a:buSzPts val="1600"/>
              <a:buFont typeface="Roboto Light"/>
              <a:buChar char="■"/>
              <a:defRPr sz="1600" b="0" i="0" u="none" strike="noStrike" cap="none">
                <a:solidFill>
                  <a:schemeClr val="dk1"/>
                </a:solidFill>
                <a:latin typeface="Roboto Light"/>
                <a:ea typeface="Roboto Light"/>
                <a:cs typeface="Roboto Light"/>
                <a:sym typeface="Roboto Light"/>
              </a:defRPr>
            </a:lvl9pPr>
          </a:lstStyle>
          <a:p>
            <a:endParaRPr/>
          </a:p>
        </p:txBody>
      </p:sp>
      <p:sp>
        <p:nvSpPr>
          <p:cNvPr id="157" name="Google Shape;157;p19"/>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accent1"/>
              </a:buClr>
              <a:buSzPts val="2100"/>
              <a:buFont typeface="Roboto Light"/>
              <a:buNone/>
              <a:defRPr sz="2100" b="0" i="0" u="none" strike="noStrike" cap="none">
                <a:solidFill>
                  <a:schemeClr val="accent1"/>
                </a:solidFill>
                <a:latin typeface="Roboto Light"/>
                <a:ea typeface="Roboto Light"/>
                <a:cs typeface="Roboto Light"/>
                <a:sym typeface="Roboto Light"/>
              </a:defRPr>
            </a:lvl1pPr>
            <a:lvl2pPr marR="0" lvl="1"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2100"/>
              <a:buFont typeface="Arial"/>
              <a:buNone/>
              <a:defRPr sz="2100" b="0" i="0" u="none" strike="noStrike" cap="none">
                <a:solidFill>
                  <a:schemeClr val="accent1"/>
                </a:solidFill>
                <a:latin typeface="Arial"/>
                <a:ea typeface="Arial"/>
                <a:cs typeface="Arial"/>
                <a:sym typeface="Arial"/>
              </a:defRPr>
            </a:lvl9pPr>
          </a:lstStyle>
          <a:p>
            <a:endParaRPr/>
          </a:p>
        </p:txBody>
      </p:sp>
      <p:sp>
        <p:nvSpPr>
          <p:cNvPr id="158" name="Google Shape;158;p19"/>
          <p:cNvSpPr txBox="1">
            <a:spLocks noGrp="1"/>
          </p:cNvSpPr>
          <p:nvPr>
            <p:ph type="subTitle" idx="3"/>
          </p:nvPr>
        </p:nvSpPr>
        <p:spPr>
          <a:xfrm>
            <a:off x="534825" y="651250"/>
            <a:ext cx="8137200" cy="4308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accent1"/>
              </a:buClr>
              <a:buSzPts val="1400"/>
              <a:buFont typeface="Roboto"/>
              <a:buNone/>
              <a:defRPr sz="1600" b="0" i="0" u="none" strike="noStrike" cap="none">
                <a:solidFill>
                  <a:schemeClr val="accent3"/>
                </a:solidFill>
                <a:latin typeface="Roboto Light"/>
                <a:ea typeface="Roboto Light"/>
                <a:cs typeface="Roboto Light"/>
                <a:sym typeface="Roboto Light"/>
              </a:defRPr>
            </a:lvl1pPr>
            <a:lvl2pPr marR="0" lvl="1" algn="l"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2pPr>
            <a:lvl3pPr marR="0" lvl="2"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3pPr>
            <a:lvl4pPr marR="0" lvl="3"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4pPr>
            <a:lvl5pPr marR="0" lvl="4"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5pPr>
            <a:lvl6pPr marR="0" lvl="5"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6pPr>
            <a:lvl7pPr marR="0" lvl="6"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7pPr>
            <a:lvl8pPr marR="0" lvl="7"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Arial"/>
                <a:ea typeface="Arial"/>
                <a:cs typeface="Arial"/>
                <a:sym typeface="Arial"/>
              </a:defRPr>
            </a:lvl8pPr>
            <a:lvl9pPr marR="0" lvl="8"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Arial"/>
                <a:ea typeface="Arial"/>
                <a:cs typeface="Arial"/>
                <a:sym typeface="Arial"/>
              </a:defRPr>
            </a:lvl9pPr>
          </a:lstStyle>
          <a:p>
            <a:endParaRPr/>
          </a:p>
        </p:txBody>
      </p:sp>
      <p:pic>
        <p:nvPicPr>
          <p:cNvPr id="159" name="Google Shape;159;p19"/>
          <p:cNvPicPr preferRelativeResize="0"/>
          <p:nvPr/>
        </p:nvPicPr>
        <p:blipFill rotWithShape="1">
          <a:blip r:embed="rId2">
            <a:alphaModFix/>
          </a:blip>
          <a:srcRect/>
          <a:stretch/>
        </p:blipFill>
        <p:spPr>
          <a:xfrm>
            <a:off x="622425" y="4825096"/>
            <a:ext cx="813448" cy="153804"/>
          </a:xfrm>
          <a:prstGeom prst="rect">
            <a:avLst/>
          </a:prstGeom>
          <a:noFill/>
          <a:ln>
            <a:noFill/>
          </a:ln>
        </p:spPr>
      </p:pic>
      <p:sp>
        <p:nvSpPr>
          <p:cNvPr id="160" name="Google Shape;160;p19"/>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SzPts val="800"/>
              <a:buFont typeface="Arial"/>
              <a:buNone/>
            </a:pPr>
            <a:fld id="{00000000-1234-1234-1234-123412341234}" type="slidenum">
              <a:rPr lang="en" sz="800" b="0" i="0" u="none" strike="noStrike" cap="none">
                <a:solidFill>
                  <a:schemeClr val="accent3"/>
                </a:solidFill>
                <a:latin typeface="Roboto"/>
                <a:ea typeface="Roboto"/>
                <a:cs typeface="Roboto"/>
                <a:sym typeface="Roboto"/>
              </a:rPr>
              <a:t>‹#›</a:t>
            </a:fld>
            <a:endParaRPr sz="800" b="0" i="0" u="none" strike="noStrike" cap="none">
              <a:solidFill>
                <a:schemeClr val="accent3"/>
              </a:solidFill>
              <a:latin typeface="Roboto"/>
              <a:ea typeface="Roboto"/>
              <a:cs typeface="Roboto"/>
              <a:sym typeface="Roboto"/>
            </a:endParaRPr>
          </a:p>
        </p:txBody>
      </p:sp>
      <p:sp>
        <p:nvSpPr>
          <p:cNvPr id="161" name="Google Shape;161;p19"/>
          <p:cNvSpPr txBox="1"/>
          <p:nvPr/>
        </p:nvSpPr>
        <p:spPr>
          <a:xfrm>
            <a:off x="6053547" y="4744950"/>
            <a:ext cx="2768700" cy="314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949494"/>
                </a:solidFill>
                <a:latin typeface="Roboto Light"/>
                <a:ea typeface="Roboto Light"/>
                <a:cs typeface="Roboto Light"/>
                <a:sym typeface="Roboto Light"/>
              </a:rPr>
              <a:t>CONFIDENTIAL &amp; PROPRIETARY</a:t>
            </a:r>
            <a:endParaRPr sz="800" b="0" i="0" u="none" strike="noStrike" cap="none">
              <a:solidFill>
                <a:srgbClr val="949494"/>
              </a:solidFill>
              <a:latin typeface="Roboto Light"/>
              <a:ea typeface="Roboto Light"/>
              <a:cs typeface="Roboto Light"/>
              <a:sym typeface="Roboto Light"/>
            </a:endParaRPr>
          </a:p>
        </p:txBody>
      </p:sp>
      <p:pic>
        <p:nvPicPr>
          <p:cNvPr id="162" name="Google Shape;162;p19" descr="GRA17001_Grail-10-Slide-PilotDeck-001ss-06.png"/>
          <p:cNvPicPr preferRelativeResize="0"/>
          <p:nvPr/>
        </p:nvPicPr>
        <p:blipFill rotWithShape="1">
          <a:blip r:embed="rId3">
            <a:alphaModFix/>
          </a:blip>
          <a:srcRect l="38990" b="65419"/>
          <a:stretch/>
        </p:blipFill>
        <p:spPr>
          <a:xfrm>
            <a:off x="0" y="365375"/>
            <a:ext cx="465450" cy="2474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 Haiku Slide">
  <p:cSld name="Section Separator Dark">
    <p:bg>
      <p:bgPr>
        <a:solidFill>
          <a:schemeClr val="dk2"/>
        </a:solidFill>
        <a:effectLst/>
      </p:bgPr>
    </p:bg>
    <p:spTree>
      <p:nvGrpSpPr>
        <p:cNvPr id="1"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l="912" t="4153" r="922" b="22981"/>
          <a:stretch/>
        </p:blipFill>
        <p:spPr>
          <a:xfrm>
            <a:off x="-10475" y="0"/>
            <a:ext cx="9164950" cy="5143500"/>
          </a:xfrm>
          <a:prstGeom prst="rect">
            <a:avLst/>
          </a:prstGeom>
          <a:noFill/>
          <a:ln w="9525" cap="flat" cmpd="sng">
            <a:solidFill>
              <a:schemeClr val="dk2"/>
            </a:solidFill>
            <a:prstDash val="solid"/>
            <a:round/>
            <a:headEnd type="none" w="sm" len="sm"/>
            <a:tailEnd type="none" w="sm" len="sm"/>
          </a:ln>
        </p:spPr>
      </p:pic>
      <p:sp>
        <p:nvSpPr>
          <p:cNvPr id="21" name="Google Shape;21;p3"/>
          <p:cNvSpPr txBox="1">
            <a:spLocks noGrp="1"/>
          </p:cNvSpPr>
          <p:nvPr>
            <p:ph type="ctrTitle"/>
          </p:nvPr>
        </p:nvSpPr>
        <p:spPr>
          <a:xfrm>
            <a:off x="1402350" y="1226763"/>
            <a:ext cx="6339300" cy="5541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chemeClr val="accent3"/>
              </a:buClr>
              <a:buSzPts val="1800"/>
              <a:buNone/>
              <a:defRPr sz="1800" i="0" u="none" strike="noStrike" cap="none">
                <a:solidFill>
                  <a:schemeClr val="accent3"/>
                </a:solidFill>
              </a:defRPr>
            </a:lvl1pPr>
            <a:lvl2pPr lvl="1"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2pPr>
            <a:lvl3pPr lvl="2"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3pPr>
            <a:lvl4pPr lvl="3"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4pPr>
            <a:lvl5pPr lvl="4"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5pPr>
            <a:lvl6pPr lvl="5"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6pPr>
            <a:lvl7pPr lvl="6"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7pPr>
            <a:lvl8pPr lvl="7"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8pPr>
            <a:lvl9pPr lvl="8" indent="0" algn="ctr" rtl="0">
              <a:spcBef>
                <a:spcPts val="0"/>
              </a:spcBef>
              <a:spcAft>
                <a:spcPts val="0"/>
              </a:spcAft>
              <a:buClr>
                <a:schemeClr val="dk1"/>
              </a:buClr>
              <a:buSzPts val="1400"/>
              <a:buFont typeface="Roboto Light"/>
              <a:buNone/>
              <a:defRPr sz="5200">
                <a:solidFill>
                  <a:schemeClr val="dk1"/>
                </a:solidFill>
                <a:latin typeface="Roboto Light"/>
                <a:ea typeface="Roboto Light"/>
                <a:cs typeface="Roboto Light"/>
                <a:sym typeface="Roboto Light"/>
              </a:defRPr>
            </a:lvl9pPr>
          </a:lstStyle>
          <a:p>
            <a:endParaRPr/>
          </a:p>
        </p:txBody>
      </p:sp>
      <p:sp>
        <p:nvSpPr>
          <p:cNvPr id="22" name="Google Shape;22;p3"/>
          <p:cNvSpPr txBox="1">
            <a:spLocks noGrp="1"/>
          </p:cNvSpPr>
          <p:nvPr>
            <p:ph type="ctrTitle" idx="2"/>
          </p:nvPr>
        </p:nvSpPr>
        <p:spPr>
          <a:xfrm>
            <a:off x="857050" y="1911590"/>
            <a:ext cx="7429800" cy="554100"/>
          </a:xfrm>
          <a:prstGeom prst="rect">
            <a:avLst/>
          </a:prstGeom>
          <a:noFill/>
          <a:ln>
            <a:noFill/>
          </a:ln>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Clr>
                <a:schemeClr val="dk1"/>
              </a:buClr>
              <a:buSzPts val="3600"/>
              <a:buFont typeface="Roboto"/>
              <a:buNone/>
              <a:defRPr sz="3600" i="0" u="none" strike="noStrike" cap="none">
                <a:solidFill>
                  <a:schemeClr val="lt1"/>
                </a:solidFill>
                <a:latin typeface="Roboto"/>
                <a:ea typeface="Roboto"/>
                <a:cs typeface="Roboto"/>
                <a:sym typeface="Roboto"/>
              </a:defRPr>
            </a:lvl1pPr>
            <a:lvl2pPr lvl="1" indent="0" algn="ctr" rtl="0">
              <a:spcBef>
                <a:spcPts val="0"/>
              </a:spcBef>
              <a:spcAft>
                <a:spcPts val="0"/>
              </a:spcAft>
              <a:buClr>
                <a:schemeClr val="dk1"/>
              </a:buClr>
              <a:buSzPts val="3000"/>
              <a:buNone/>
              <a:defRPr sz="3000">
                <a:solidFill>
                  <a:schemeClr val="dk1"/>
                </a:solidFill>
              </a:defRPr>
            </a:lvl2pPr>
            <a:lvl3pPr lvl="2" indent="0" algn="ctr" rtl="0">
              <a:spcBef>
                <a:spcPts val="0"/>
              </a:spcBef>
              <a:spcAft>
                <a:spcPts val="0"/>
              </a:spcAft>
              <a:buClr>
                <a:schemeClr val="dk1"/>
              </a:buClr>
              <a:buSzPts val="3000"/>
              <a:buNone/>
              <a:defRPr sz="3000">
                <a:solidFill>
                  <a:schemeClr val="dk1"/>
                </a:solidFill>
              </a:defRPr>
            </a:lvl3pPr>
            <a:lvl4pPr lvl="3" indent="0" algn="ctr" rtl="0">
              <a:spcBef>
                <a:spcPts val="0"/>
              </a:spcBef>
              <a:spcAft>
                <a:spcPts val="0"/>
              </a:spcAft>
              <a:buClr>
                <a:schemeClr val="dk1"/>
              </a:buClr>
              <a:buSzPts val="3000"/>
              <a:buNone/>
              <a:defRPr sz="3000">
                <a:solidFill>
                  <a:schemeClr val="dk1"/>
                </a:solidFill>
              </a:defRPr>
            </a:lvl4pPr>
            <a:lvl5pPr lvl="4" indent="0" algn="ctr" rtl="0">
              <a:spcBef>
                <a:spcPts val="0"/>
              </a:spcBef>
              <a:spcAft>
                <a:spcPts val="0"/>
              </a:spcAft>
              <a:buClr>
                <a:schemeClr val="dk1"/>
              </a:buClr>
              <a:buSzPts val="3000"/>
              <a:buNone/>
              <a:defRPr sz="3000">
                <a:solidFill>
                  <a:schemeClr val="dk1"/>
                </a:solidFill>
              </a:defRPr>
            </a:lvl5pPr>
            <a:lvl6pPr lvl="5" indent="0" algn="ctr" rtl="0">
              <a:spcBef>
                <a:spcPts val="0"/>
              </a:spcBef>
              <a:spcAft>
                <a:spcPts val="0"/>
              </a:spcAft>
              <a:buClr>
                <a:schemeClr val="dk1"/>
              </a:buClr>
              <a:buSzPts val="3000"/>
              <a:buNone/>
              <a:defRPr sz="3000">
                <a:solidFill>
                  <a:schemeClr val="dk1"/>
                </a:solidFill>
              </a:defRPr>
            </a:lvl6pPr>
            <a:lvl7pPr lvl="6" indent="0" algn="ctr" rtl="0">
              <a:spcBef>
                <a:spcPts val="0"/>
              </a:spcBef>
              <a:spcAft>
                <a:spcPts val="0"/>
              </a:spcAft>
              <a:buClr>
                <a:schemeClr val="dk1"/>
              </a:buClr>
              <a:buSzPts val="3000"/>
              <a:buNone/>
              <a:defRPr sz="3000">
                <a:solidFill>
                  <a:schemeClr val="dk1"/>
                </a:solidFill>
              </a:defRPr>
            </a:lvl7pPr>
            <a:lvl8pPr lvl="7" indent="0" algn="ctr" rtl="0">
              <a:spcBef>
                <a:spcPts val="0"/>
              </a:spcBef>
              <a:spcAft>
                <a:spcPts val="0"/>
              </a:spcAft>
              <a:buClr>
                <a:schemeClr val="dk1"/>
              </a:buClr>
              <a:buSzPts val="3000"/>
              <a:buNone/>
              <a:defRPr sz="3000">
                <a:solidFill>
                  <a:schemeClr val="dk1"/>
                </a:solidFill>
              </a:defRPr>
            </a:lvl8pPr>
            <a:lvl9pPr lvl="8" indent="0" algn="ctr" rtl="0">
              <a:spcBef>
                <a:spcPts val="0"/>
              </a:spcBef>
              <a:spcAft>
                <a:spcPts val="0"/>
              </a:spcAft>
              <a:buClr>
                <a:schemeClr val="dk1"/>
              </a:buClr>
              <a:buSzPts val="3000"/>
              <a:buNone/>
              <a:defRPr sz="3000">
                <a:solidFill>
                  <a:schemeClr val="dk1"/>
                </a:solidFill>
              </a:defRPr>
            </a:lvl9pPr>
          </a:lstStyle>
          <a:p>
            <a:endParaRPr/>
          </a:p>
        </p:txBody>
      </p:sp>
      <p:sp>
        <p:nvSpPr>
          <p:cNvPr id="23" name="Google Shape;23;p3"/>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24" name="Google Shape;24;p3"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25" name="Google Shape;25;p3"/>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a. Section Separator - Dark">
  <p:cSld name="Section Separator Dark_1">
    <p:bg>
      <p:bgPr>
        <a:solidFill>
          <a:schemeClr val="dk2"/>
        </a:solidFill>
        <a:effectLst/>
      </p:bgPr>
    </p:bg>
    <p:spTree>
      <p:nvGrpSpPr>
        <p:cNvPr id="1" name="Shape 26"/>
        <p:cNvGrpSpPr/>
        <p:nvPr/>
      </p:nvGrpSpPr>
      <p:grpSpPr>
        <a:xfrm>
          <a:off x="0" y="0"/>
          <a:ext cx="0" cy="0"/>
          <a:chOff x="0" y="0"/>
          <a:chExt cx="0" cy="0"/>
        </a:xfrm>
      </p:grpSpPr>
      <p:pic>
        <p:nvPicPr>
          <p:cNvPr id="27" name="Google Shape;27;p4"/>
          <p:cNvPicPr preferRelativeResize="0"/>
          <p:nvPr/>
        </p:nvPicPr>
        <p:blipFill rotWithShape="1">
          <a:blip r:embed="rId2">
            <a:alphaModFix/>
          </a:blip>
          <a:srcRect l="912" t="4153" r="922" b="22981"/>
          <a:stretch/>
        </p:blipFill>
        <p:spPr>
          <a:xfrm>
            <a:off x="-10475" y="0"/>
            <a:ext cx="9164950" cy="5143500"/>
          </a:xfrm>
          <a:prstGeom prst="rect">
            <a:avLst/>
          </a:prstGeom>
          <a:noFill/>
          <a:ln w="9525" cap="flat" cmpd="sng">
            <a:solidFill>
              <a:schemeClr val="dk2"/>
            </a:solidFill>
            <a:prstDash val="solid"/>
            <a:round/>
            <a:headEnd type="none" w="sm" len="sm"/>
            <a:tailEnd type="none" w="sm" len="sm"/>
          </a:ln>
        </p:spPr>
      </p:pic>
      <p:sp>
        <p:nvSpPr>
          <p:cNvPr id="28" name="Google Shape;28;p4"/>
          <p:cNvSpPr txBox="1">
            <a:spLocks noGrp="1"/>
          </p:cNvSpPr>
          <p:nvPr>
            <p:ph type="ctrTitle"/>
          </p:nvPr>
        </p:nvSpPr>
        <p:spPr>
          <a:xfrm>
            <a:off x="507725" y="1420149"/>
            <a:ext cx="6339300" cy="4719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chemeClr val="dk1"/>
              </a:buClr>
              <a:buSzPts val="1400"/>
              <a:buNone/>
              <a:defRPr sz="2400" i="0" u="none" strike="noStrike" cap="none">
                <a:solidFill>
                  <a:schemeClr val="lt1"/>
                </a:solidFill>
              </a:defRPr>
            </a:lvl1pPr>
            <a:lvl2pPr lvl="1" indent="0" algn="ctr" rtl="0">
              <a:spcBef>
                <a:spcPts val="0"/>
              </a:spcBef>
              <a:spcAft>
                <a:spcPts val="0"/>
              </a:spcAft>
              <a:buClr>
                <a:schemeClr val="dk1"/>
              </a:buClr>
              <a:buSzPts val="1400"/>
              <a:buNone/>
              <a:defRPr sz="5200">
                <a:solidFill>
                  <a:schemeClr val="dk1"/>
                </a:solidFill>
              </a:defRPr>
            </a:lvl2pPr>
            <a:lvl3pPr lvl="2" indent="0" algn="ctr" rtl="0">
              <a:spcBef>
                <a:spcPts val="0"/>
              </a:spcBef>
              <a:spcAft>
                <a:spcPts val="0"/>
              </a:spcAft>
              <a:buClr>
                <a:schemeClr val="dk1"/>
              </a:buClr>
              <a:buSzPts val="1400"/>
              <a:buNone/>
              <a:defRPr sz="5200">
                <a:solidFill>
                  <a:schemeClr val="dk1"/>
                </a:solidFill>
              </a:defRPr>
            </a:lvl3pPr>
            <a:lvl4pPr lvl="3" indent="0" algn="ctr" rtl="0">
              <a:spcBef>
                <a:spcPts val="0"/>
              </a:spcBef>
              <a:spcAft>
                <a:spcPts val="0"/>
              </a:spcAft>
              <a:buClr>
                <a:schemeClr val="dk1"/>
              </a:buClr>
              <a:buSzPts val="1400"/>
              <a:buNone/>
              <a:defRPr sz="5200">
                <a:solidFill>
                  <a:schemeClr val="dk1"/>
                </a:solidFill>
              </a:defRPr>
            </a:lvl4pPr>
            <a:lvl5pPr lvl="4" indent="0" algn="ctr" rtl="0">
              <a:spcBef>
                <a:spcPts val="0"/>
              </a:spcBef>
              <a:spcAft>
                <a:spcPts val="0"/>
              </a:spcAft>
              <a:buClr>
                <a:schemeClr val="dk1"/>
              </a:buClr>
              <a:buSzPts val="1400"/>
              <a:buNone/>
              <a:defRPr sz="5200">
                <a:solidFill>
                  <a:schemeClr val="dk1"/>
                </a:solidFill>
              </a:defRPr>
            </a:lvl5pPr>
            <a:lvl6pPr lvl="5" indent="0" algn="ctr" rtl="0">
              <a:spcBef>
                <a:spcPts val="0"/>
              </a:spcBef>
              <a:spcAft>
                <a:spcPts val="0"/>
              </a:spcAft>
              <a:buClr>
                <a:schemeClr val="dk1"/>
              </a:buClr>
              <a:buSzPts val="1400"/>
              <a:buNone/>
              <a:defRPr sz="5200">
                <a:solidFill>
                  <a:schemeClr val="dk1"/>
                </a:solidFill>
              </a:defRPr>
            </a:lvl6pPr>
            <a:lvl7pPr lvl="6" indent="0" algn="ctr" rtl="0">
              <a:spcBef>
                <a:spcPts val="0"/>
              </a:spcBef>
              <a:spcAft>
                <a:spcPts val="0"/>
              </a:spcAft>
              <a:buClr>
                <a:schemeClr val="dk1"/>
              </a:buClr>
              <a:buSzPts val="1400"/>
              <a:buNone/>
              <a:defRPr sz="5200">
                <a:solidFill>
                  <a:schemeClr val="dk1"/>
                </a:solidFill>
              </a:defRPr>
            </a:lvl7pPr>
            <a:lvl8pPr lvl="7" indent="0" algn="ctr" rtl="0">
              <a:spcBef>
                <a:spcPts val="0"/>
              </a:spcBef>
              <a:spcAft>
                <a:spcPts val="0"/>
              </a:spcAft>
              <a:buClr>
                <a:schemeClr val="dk1"/>
              </a:buClr>
              <a:buSzPts val="1400"/>
              <a:buNone/>
              <a:defRPr sz="5200">
                <a:solidFill>
                  <a:schemeClr val="dk1"/>
                </a:solidFill>
              </a:defRPr>
            </a:lvl8pPr>
            <a:lvl9pPr lvl="8" indent="0" algn="ctr" rtl="0">
              <a:spcBef>
                <a:spcPts val="0"/>
              </a:spcBef>
              <a:spcAft>
                <a:spcPts val="0"/>
              </a:spcAft>
              <a:buClr>
                <a:schemeClr val="dk1"/>
              </a:buClr>
              <a:buSzPts val="1400"/>
              <a:buNone/>
              <a:defRPr sz="5200">
                <a:solidFill>
                  <a:schemeClr val="dk1"/>
                </a:solidFill>
              </a:defRPr>
            </a:lvl9pPr>
          </a:lstStyle>
          <a:p>
            <a:endParaRPr/>
          </a:p>
        </p:txBody>
      </p:sp>
      <p:sp>
        <p:nvSpPr>
          <p:cNvPr id="29" name="Google Shape;29;p4"/>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30" name="Google Shape;30;p4"/>
          <p:cNvSpPr txBox="1">
            <a:spLocks noGrp="1"/>
          </p:cNvSpPr>
          <p:nvPr>
            <p:ph type="subTitle" idx="1"/>
          </p:nvPr>
        </p:nvSpPr>
        <p:spPr>
          <a:xfrm>
            <a:off x="507713" y="1133250"/>
            <a:ext cx="6339300" cy="3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accent3"/>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31" name="Google Shape;31;p4"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32" name="Google Shape;32;p4"/>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b. Section Separator - Light">
  <p:cSld name="Section Separator Dark_1_1">
    <p:bg>
      <p:bgPr>
        <a:solidFill>
          <a:schemeClr val="lt2"/>
        </a:solidFill>
        <a:effectLst/>
      </p:bgPr>
    </p:bg>
    <p:spTree>
      <p:nvGrpSpPr>
        <p:cNvPr id="1" name="Shape 33"/>
        <p:cNvGrpSpPr/>
        <p:nvPr/>
      </p:nvGrpSpPr>
      <p:grpSpPr>
        <a:xfrm>
          <a:off x="0" y="0"/>
          <a:ext cx="0" cy="0"/>
          <a:chOff x="0" y="0"/>
          <a:chExt cx="0" cy="0"/>
        </a:xfrm>
      </p:grpSpPr>
      <p:pic>
        <p:nvPicPr>
          <p:cNvPr id="34" name="Google Shape;34;p5"/>
          <p:cNvPicPr preferRelativeResize="0"/>
          <p:nvPr/>
        </p:nvPicPr>
        <p:blipFill rotWithShape="1">
          <a:blip r:embed="rId2">
            <a:alphaModFix amt="21000"/>
          </a:blip>
          <a:srcRect l="912" t="4153" r="922" b="22981"/>
          <a:stretch/>
        </p:blipFill>
        <p:spPr>
          <a:xfrm>
            <a:off x="-10475" y="0"/>
            <a:ext cx="9164950" cy="5143500"/>
          </a:xfrm>
          <a:prstGeom prst="rect">
            <a:avLst/>
          </a:prstGeom>
          <a:noFill/>
          <a:ln w="9525" cap="flat" cmpd="sng">
            <a:solidFill>
              <a:schemeClr val="lt2"/>
            </a:solidFill>
            <a:prstDash val="solid"/>
            <a:round/>
            <a:headEnd type="none" w="sm" len="sm"/>
            <a:tailEnd type="none" w="sm" len="sm"/>
          </a:ln>
        </p:spPr>
      </p:pic>
      <p:sp>
        <p:nvSpPr>
          <p:cNvPr id="35" name="Google Shape;35;p5"/>
          <p:cNvSpPr txBox="1">
            <a:spLocks noGrp="1"/>
          </p:cNvSpPr>
          <p:nvPr>
            <p:ph type="ctrTitle"/>
          </p:nvPr>
        </p:nvSpPr>
        <p:spPr>
          <a:xfrm>
            <a:off x="507725" y="1420149"/>
            <a:ext cx="6339300" cy="4719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chemeClr val="accent1"/>
              </a:buClr>
              <a:buSzPts val="1400"/>
              <a:buNone/>
              <a:defRPr sz="2400" i="0" u="none" strike="noStrike" cap="none">
                <a:solidFill>
                  <a:schemeClr val="accent1"/>
                </a:solidFill>
              </a:defRPr>
            </a:lvl1pPr>
            <a:lvl2pPr lvl="1" indent="0" algn="ctr" rtl="0">
              <a:spcBef>
                <a:spcPts val="0"/>
              </a:spcBef>
              <a:spcAft>
                <a:spcPts val="0"/>
              </a:spcAft>
              <a:buClr>
                <a:schemeClr val="accent1"/>
              </a:buClr>
              <a:buSzPts val="1400"/>
              <a:buNone/>
              <a:defRPr sz="5200">
                <a:solidFill>
                  <a:schemeClr val="accent1"/>
                </a:solidFill>
              </a:defRPr>
            </a:lvl2pPr>
            <a:lvl3pPr lvl="2" indent="0" algn="ctr" rtl="0">
              <a:spcBef>
                <a:spcPts val="0"/>
              </a:spcBef>
              <a:spcAft>
                <a:spcPts val="0"/>
              </a:spcAft>
              <a:buClr>
                <a:schemeClr val="accent1"/>
              </a:buClr>
              <a:buSzPts val="1400"/>
              <a:buNone/>
              <a:defRPr sz="5200">
                <a:solidFill>
                  <a:schemeClr val="accent1"/>
                </a:solidFill>
              </a:defRPr>
            </a:lvl3pPr>
            <a:lvl4pPr lvl="3" indent="0" algn="ctr" rtl="0">
              <a:spcBef>
                <a:spcPts val="0"/>
              </a:spcBef>
              <a:spcAft>
                <a:spcPts val="0"/>
              </a:spcAft>
              <a:buClr>
                <a:schemeClr val="accent1"/>
              </a:buClr>
              <a:buSzPts val="1400"/>
              <a:buNone/>
              <a:defRPr sz="5200">
                <a:solidFill>
                  <a:schemeClr val="accent1"/>
                </a:solidFill>
              </a:defRPr>
            </a:lvl4pPr>
            <a:lvl5pPr lvl="4" indent="0" algn="ctr" rtl="0">
              <a:spcBef>
                <a:spcPts val="0"/>
              </a:spcBef>
              <a:spcAft>
                <a:spcPts val="0"/>
              </a:spcAft>
              <a:buClr>
                <a:schemeClr val="accent1"/>
              </a:buClr>
              <a:buSzPts val="1400"/>
              <a:buNone/>
              <a:defRPr sz="5200">
                <a:solidFill>
                  <a:schemeClr val="accent1"/>
                </a:solidFill>
              </a:defRPr>
            </a:lvl5pPr>
            <a:lvl6pPr lvl="5" indent="0" algn="ctr" rtl="0">
              <a:spcBef>
                <a:spcPts val="0"/>
              </a:spcBef>
              <a:spcAft>
                <a:spcPts val="0"/>
              </a:spcAft>
              <a:buClr>
                <a:schemeClr val="accent1"/>
              </a:buClr>
              <a:buSzPts val="1400"/>
              <a:buNone/>
              <a:defRPr sz="5200">
                <a:solidFill>
                  <a:schemeClr val="accent1"/>
                </a:solidFill>
              </a:defRPr>
            </a:lvl6pPr>
            <a:lvl7pPr lvl="6" indent="0" algn="ctr" rtl="0">
              <a:spcBef>
                <a:spcPts val="0"/>
              </a:spcBef>
              <a:spcAft>
                <a:spcPts val="0"/>
              </a:spcAft>
              <a:buClr>
                <a:schemeClr val="accent1"/>
              </a:buClr>
              <a:buSzPts val="1400"/>
              <a:buNone/>
              <a:defRPr sz="5200">
                <a:solidFill>
                  <a:schemeClr val="accent1"/>
                </a:solidFill>
              </a:defRPr>
            </a:lvl7pPr>
            <a:lvl8pPr lvl="7" indent="0" algn="ctr" rtl="0">
              <a:spcBef>
                <a:spcPts val="0"/>
              </a:spcBef>
              <a:spcAft>
                <a:spcPts val="0"/>
              </a:spcAft>
              <a:buClr>
                <a:schemeClr val="accent1"/>
              </a:buClr>
              <a:buSzPts val="1400"/>
              <a:buNone/>
              <a:defRPr sz="5200">
                <a:solidFill>
                  <a:schemeClr val="accent1"/>
                </a:solidFill>
              </a:defRPr>
            </a:lvl8pPr>
            <a:lvl9pPr lvl="8" indent="0" algn="ctr" rtl="0">
              <a:spcBef>
                <a:spcPts val="0"/>
              </a:spcBef>
              <a:spcAft>
                <a:spcPts val="0"/>
              </a:spcAft>
              <a:buClr>
                <a:schemeClr val="accent1"/>
              </a:buClr>
              <a:buSzPts val="1400"/>
              <a:buNone/>
              <a:defRPr sz="5200">
                <a:solidFill>
                  <a:schemeClr val="accent1"/>
                </a:solidFill>
              </a:defRPr>
            </a:lvl9pPr>
          </a:lstStyle>
          <a:p>
            <a:endParaRPr/>
          </a:p>
        </p:txBody>
      </p:sp>
      <p:sp>
        <p:nvSpPr>
          <p:cNvPr id="36" name="Google Shape;36;p5"/>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37" name="Google Shape;37;p5"/>
          <p:cNvSpPr txBox="1">
            <a:spLocks noGrp="1"/>
          </p:cNvSpPr>
          <p:nvPr>
            <p:ph type="subTitle" idx="1"/>
          </p:nvPr>
        </p:nvSpPr>
        <p:spPr>
          <a:xfrm>
            <a:off x="507713" y="1133250"/>
            <a:ext cx="6339300" cy="3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accent3"/>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38" name="Google Shape;38;p5"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39" name="Google Shape;39;p5"/>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c. Section Separator - Photo">
  <p:cSld name="Photo and 1 Column Text Layout_1">
    <p:bg>
      <p:bgPr>
        <a:solidFill>
          <a:schemeClr val="dk2"/>
        </a:solidFill>
        <a:effectLst/>
      </p:bgPr>
    </p:bg>
    <p:spTree>
      <p:nvGrpSpPr>
        <p:cNvPr id="1" name="Shape 40"/>
        <p:cNvGrpSpPr/>
        <p:nvPr/>
      </p:nvGrpSpPr>
      <p:grpSpPr>
        <a:xfrm>
          <a:off x="0" y="0"/>
          <a:ext cx="0" cy="0"/>
          <a:chOff x="0" y="0"/>
          <a:chExt cx="0" cy="0"/>
        </a:xfrm>
      </p:grpSpPr>
      <p:pic>
        <p:nvPicPr>
          <p:cNvPr id="41" name="Google Shape;41;p6" descr="masthead_1080.jpg"/>
          <p:cNvPicPr preferRelativeResize="0"/>
          <p:nvPr/>
        </p:nvPicPr>
        <p:blipFill rotWithShape="1">
          <a:blip r:embed="rId2">
            <a:alphaModFix/>
          </a:blip>
          <a:srcRect l="31481" r="31485"/>
          <a:stretch/>
        </p:blipFill>
        <p:spPr>
          <a:xfrm>
            <a:off x="0" y="0"/>
            <a:ext cx="3429002" cy="5143500"/>
          </a:xfrm>
          <a:prstGeom prst="rect">
            <a:avLst/>
          </a:prstGeom>
          <a:noFill/>
          <a:ln w="9525" cap="flat" cmpd="sng">
            <a:solidFill>
              <a:schemeClr val="lt2"/>
            </a:solidFill>
            <a:prstDash val="solid"/>
            <a:round/>
            <a:headEnd type="none" w="sm" len="sm"/>
            <a:tailEnd type="none" w="sm" len="sm"/>
          </a:ln>
        </p:spPr>
      </p:pic>
      <p:sp>
        <p:nvSpPr>
          <p:cNvPr id="42" name="Google Shape;42;p6"/>
          <p:cNvSpPr/>
          <p:nvPr/>
        </p:nvSpPr>
        <p:spPr>
          <a:xfrm>
            <a:off x="3429000" y="300"/>
            <a:ext cx="5715000" cy="51435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44" name="Google Shape;44;p6"/>
          <p:cNvSpPr txBox="1">
            <a:spLocks noGrp="1"/>
          </p:cNvSpPr>
          <p:nvPr>
            <p:ph type="ctrTitle"/>
          </p:nvPr>
        </p:nvSpPr>
        <p:spPr>
          <a:xfrm>
            <a:off x="4249673" y="1420150"/>
            <a:ext cx="4217100" cy="4719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chemeClr val="dk1"/>
              </a:buClr>
              <a:buSzPts val="1400"/>
              <a:buNone/>
              <a:defRPr sz="2400" i="0" u="none" strike="noStrike" cap="none">
                <a:solidFill>
                  <a:schemeClr val="lt1"/>
                </a:solidFill>
              </a:defRPr>
            </a:lvl1pPr>
            <a:lvl2pPr lvl="1" indent="0" algn="ctr" rtl="0">
              <a:spcBef>
                <a:spcPts val="0"/>
              </a:spcBef>
              <a:spcAft>
                <a:spcPts val="0"/>
              </a:spcAft>
              <a:buClr>
                <a:schemeClr val="dk1"/>
              </a:buClr>
              <a:buSzPts val="1400"/>
              <a:buNone/>
              <a:defRPr sz="5200">
                <a:solidFill>
                  <a:schemeClr val="dk1"/>
                </a:solidFill>
              </a:defRPr>
            </a:lvl2pPr>
            <a:lvl3pPr lvl="2" indent="0" algn="ctr" rtl="0">
              <a:spcBef>
                <a:spcPts val="0"/>
              </a:spcBef>
              <a:spcAft>
                <a:spcPts val="0"/>
              </a:spcAft>
              <a:buClr>
                <a:schemeClr val="dk1"/>
              </a:buClr>
              <a:buSzPts val="1400"/>
              <a:buNone/>
              <a:defRPr sz="5200">
                <a:solidFill>
                  <a:schemeClr val="dk1"/>
                </a:solidFill>
              </a:defRPr>
            </a:lvl3pPr>
            <a:lvl4pPr lvl="3" indent="0" algn="ctr" rtl="0">
              <a:spcBef>
                <a:spcPts val="0"/>
              </a:spcBef>
              <a:spcAft>
                <a:spcPts val="0"/>
              </a:spcAft>
              <a:buClr>
                <a:schemeClr val="dk1"/>
              </a:buClr>
              <a:buSzPts val="1400"/>
              <a:buNone/>
              <a:defRPr sz="5200">
                <a:solidFill>
                  <a:schemeClr val="dk1"/>
                </a:solidFill>
              </a:defRPr>
            </a:lvl4pPr>
            <a:lvl5pPr lvl="4" indent="0" algn="ctr" rtl="0">
              <a:spcBef>
                <a:spcPts val="0"/>
              </a:spcBef>
              <a:spcAft>
                <a:spcPts val="0"/>
              </a:spcAft>
              <a:buClr>
                <a:schemeClr val="dk1"/>
              </a:buClr>
              <a:buSzPts val="1400"/>
              <a:buNone/>
              <a:defRPr sz="5200">
                <a:solidFill>
                  <a:schemeClr val="dk1"/>
                </a:solidFill>
              </a:defRPr>
            </a:lvl5pPr>
            <a:lvl6pPr lvl="5" indent="0" algn="ctr" rtl="0">
              <a:spcBef>
                <a:spcPts val="0"/>
              </a:spcBef>
              <a:spcAft>
                <a:spcPts val="0"/>
              </a:spcAft>
              <a:buClr>
                <a:schemeClr val="dk1"/>
              </a:buClr>
              <a:buSzPts val="1400"/>
              <a:buNone/>
              <a:defRPr sz="5200">
                <a:solidFill>
                  <a:schemeClr val="dk1"/>
                </a:solidFill>
              </a:defRPr>
            </a:lvl6pPr>
            <a:lvl7pPr lvl="6" indent="0" algn="ctr" rtl="0">
              <a:spcBef>
                <a:spcPts val="0"/>
              </a:spcBef>
              <a:spcAft>
                <a:spcPts val="0"/>
              </a:spcAft>
              <a:buClr>
                <a:schemeClr val="dk1"/>
              </a:buClr>
              <a:buSzPts val="1400"/>
              <a:buNone/>
              <a:defRPr sz="5200">
                <a:solidFill>
                  <a:schemeClr val="dk1"/>
                </a:solidFill>
              </a:defRPr>
            </a:lvl7pPr>
            <a:lvl8pPr lvl="7" indent="0" algn="ctr" rtl="0">
              <a:spcBef>
                <a:spcPts val="0"/>
              </a:spcBef>
              <a:spcAft>
                <a:spcPts val="0"/>
              </a:spcAft>
              <a:buClr>
                <a:schemeClr val="dk1"/>
              </a:buClr>
              <a:buSzPts val="1400"/>
              <a:buNone/>
              <a:defRPr sz="5200">
                <a:solidFill>
                  <a:schemeClr val="dk1"/>
                </a:solidFill>
              </a:defRPr>
            </a:lvl8pPr>
            <a:lvl9pPr lvl="8" indent="0" algn="ctr" rtl="0">
              <a:spcBef>
                <a:spcPts val="0"/>
              </a:spcBef>
              <a:spcAft>
                <a:spcPts val="0"/>
              </a:spcAft>
              <a:buClr>
                <a:schemeClr val="dk1"/>
              </a:buClr>
              <a:buSzPts val="1400"/>
              <a:buNone/>
              <a:defRPr sz="5200">
                <a:solidFill>
                  <a:schemeClr val="dk1"/>
                </a:solidFill>
              </a:defRPr>
            </a:lvl9pPr>
          </a:lstStyle>
          <a:p>
            <a:endParaRPr/>
          </a:p>
        </p:txBody>
      </p:sp>
      <p:sp>
        <p:nvSpPr>
          <p:cNvPr id="45" name="Google Shape;45;p6"/>
          <p:cNvSpPr txBox="1">
            <a:spLocks noGrp="1"/>
          </p:cNvSpPr>
          <p:nvPr>
            <p:ph type="subTitle" idx="1"/>
          </p:nvPr>
        </p:nvSpPr>
        <p:spPr>
          <a:xfrm>
            <a:off x="4249674" y="1133250"/>
            <a:ext cx="4217100" cy="3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accent3"/>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46" name="Google Shape;46;p6" descr="vectors-15.png"/>
          <p:cNvPicPr preferRelativeResize="0"/>
          <p:nvPr/>
        </p:nvPicPr>
        <p:blipFill>
          <a:blip r:embed="rId3">
            <a:alphaModFix/>
          </a:blip>
          <a:stretch>
            <a:fillRect/>
          </a:stretch>
        </p:blipFill>
        <p:spPr>
          <a:xfrm>
            <a:off x="622416" y="4823788"/>
            <a:ext cx="813464" cy="156425"/>
          </a:xfrm>
          <a:prstGeom prst="rect">
            <a:avLst/>
          </a:prstGeom>
          <a:noFill/>
          <a:ln>
            <a:noFill/>
          </a:ln>
        </p:spPr>
      </p:pic>
      <p:sp>
        <p:nvSpPr>
          <p:cNvPr id="47" name="Google Shape;47;p6"/>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a. Left Sidebar - Bullets">
  <p:cSld name="Title and Body Text Layout_1_1">
    <p:spTree>
      <p:nvGrpSpPr>
        <p:cNvPr id="1" name="Shape 48"/>
        <p:cNvGrpSpPr/>
        <p:nvPr/>
      </p:nvGrpSpPr>
      <p:grpSpPr>
        <a:xfrm>
          <a:off x="0" y="0"/>
          <a:ext cx="0" cy="0"/>
          <a:chOff x="0" y="0"/>
          <a:chExt cx="0" cy="0"/>
        </a:xfrm>
      </p:grpSpPr>
      <p:sp>
        <p:nvSpPr>
          <p:cNvPr id="49" name="Google Shape;49;p7"/>
          <p:cNvSpPr txBox="1">
            <a:spLocks noGrp="1"/>
          </p:cNvSpPr>
          <p:nvPr>
            <p:ph type="subTitle" idx="1"/>
          </p:nvPr>
        </p:nvSpPr>
        <p:spPr>
          <a:xfrm>
            <a:off x="3755250" y="240625"/>
            <a:ext cx="4762200" cy="43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accent1"/>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50" name="Google Shape;50;p7"/>
          <p:cNvPicPr preferRelativeResize="0"/>
          <p:nvPr/>
        </p:nvPicPr>
        <p:blipFill rotWithShape="1">
          <a:blip r:embed="rId2">
            <a:alphaModFix/>
          </a:blip>
          <a:srcRect l="912" t="4153" r="66257" b="22981"/>
          <a:stretch/>
        </p:blipFill>
        <p:spPr>
          <a:xfrm>
            <a:off x="0" y="0"/>
            <a:ext cx="3065074" cy="5143500"/>
          </a:xfrm>
          <a:prstGeom prst="rect">
            <a:avLst/>
          </a:prstGeom>
          <a:noFill/>
          <a:ln w="9525" cap="flat" cmpd="sng">
            <a:solidFill>
              <a:schemeClr val="dk2"/>
            </a:solidFill>
            <a:prstDash val="solid"/>
            <a:round/>
            <a:headEnd type="none" w="sm" len="sm"/>
            <a:tailEnd type="none" w="sm" len="sm"/>
          </a:ln>
        </p:spPr>
      </p:pic>
      <p:sp>
        <p:nvSpPr>
          <p:cNvPr id="51" name="Google Shape;51;p7"/>
          <p:cNvSpPr txBox="1">
            <a:spLocks noGrp="1"/>
          </p:cNvSpPr>
          <p:nvPr>
            <p:ph type="subTitle" idx="2"/>
          </p:nvPr>
        </p:nvSpPr>
        <p:spPr>
          <a:xfrm>
            <a:off x="534835" y="1153457"/>
            <a:ext cx="2350800" cy="1977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latin typeface="Roboto Light"/>
                <a:ea typeface="Roboto Light"/>
                <a:cs typeface="Roboto Light"/>
                <a:sym typeface="Roboto Light"/>
              </a:defRPr>
            </a:lvl1pPr>
            <a:lvl2pPr lvl="1" rtl="0">
              <a:spcBef>
                <a:spcPts val="1600"/>
              </a:spcBef>
              <a:spcAft>
                <a:spcPts val="0"/>
              </a:spcAft>
              <a:buNone/>
              <a:defRPr>
                <a:latin typeface="Roboto Light"/>
                <a:ea typeface="Roboto Light"/>
                <a:cs typeface="Roboto Light"/>
                <a:sym typeface="Roboto Light"/>
              </a:defRPr>
            </a:lvl2pPr>
            <a:lvl3pPr lvl="2" rtl="0">
              <a:spcBef>
                <a:spcPts val="1600"/>
              </a:spcBef>
              <a:spcAft>
                <a:spcPts val="0"/>
              </a:spcAft>
              <a:buNone/>
              <a:defRPr>
                <a:latin typeface="Roboto Light"/>
                <a:ea typeface="Roboto Light"/>
                <a:cs typeface="Roboto Light"/>
                <a:sym typeface="Roboto Light"/>
              </a:defRPr>
            </a:lvl3pPr>
            <a:lvl4pPr lvl="3" rtl="0">
              <a:spcBef>
                <a:spcPts val="1600"/>
              </a:spcBef>
              <a:spcAft>
                <a:spcPts val="0"/>
              </a:spcAft>
              <a:buNone/>
              <a:defRPr>
                <a:latin typeface="Roboto Light"/>
                <a:ea typeface="Roboto Light"/>
                <a:cs typeface="Roboto Light"/>
                <a:sym typeface="Roboto Light"/>
              </a:defRPr>
            </a:lvl4pPr>
            <a:lvl5pPr lvl="4" rtl="0">
              <a:spcBef>
                <a:spcPts val="1600"/>
              </a:spcBef>
              <a:spcAft>
                <a:spcPts val="0"/>
              </a:spcAft>
              <a:buNone/>
              <a:defRPr>
                <a:latin typeface="Roboto Light"/>
                <a:ea typeface="Roboto Light"/>
                <a:cs typeface="Roboto Light"/>
                <a:sym typeface="Roboto Light"/>
              </a:defRPr>
            </a:lvl5pPr>
            <a:lvl6pPr lvl="5" rtl="0">
              <a:spcBef>
                <a:spcPts val="1600"/>
              </a:spcBef>
              <a:spcAft>
                <a:spcPts val="0"/>
              </a:spcAft>
              <a:buNone/>
              <a:defRPr>
                <a:latin typeface="Roboto Light"/>
                <a:ea typeface="Roboto Light"/>
                <a:cs typeface="Roboto Light"/>
                <a:sym typeface="Roboto Light"/>
              </a:defRPr>
            </a:lvl6pPr>
            <a:lvl7pPr lvl="6" rtl="0">
              <a:spcBef>
                <a:spcPts val="1600"/>
              </a:spcBef>
              <a:spcAft>
                <a:spcPts val="0"/>
              </a:spcAft>
              <a:buNone/>
              <a:defRPr>
                <a:latin typeface="Roboto Light"/>
                <a:ea typeface="Roboto Light"/>
                <a:cs typeface="Roboto Light"/>
                <a:sym typeface="Roboto Light"/>
              </a:defRPr>
            </a:lvl7pPr>
            <a:lvl8pPr lvl="7" rtl="0">
              <a:spcBef>
                <a:spcPts val="1600"/>
              </a:spcBef>
              <a:spcAft>
                <a:spcPts val="0"/>
              </a:spcAft>
              <a:buNone/>
              <a:defRPr>
                <a:latin typeface="Roboto Light"/>
                <a:ea typeface="Roboto Light"/>
                <a:cs typeface="Roboto Light"/>
                <a:sym typeface="Roboto Light"/>
              </a:defRPr>
            </a:lvl8pPr>
            <a:lvl9pPr lvl="8" rtl="0">
              <a:spcBef>
                <a:spcPts val="1600"/>
              </a:spcBef>
              <a:spcAft>
                <a:spcPts val="1600"/>
              </a:spcAft>
              <a:buNone/>
              <a:defRPr>
                <a:latin typeface="Roboto Light"/>
                <a:ea typeface="Roboto Light"/>
                <a:cs typeface="Roboto Light"/>
                <a:sym typeface="Roboto Light"/>
              </a:defRPr>
            </a:lvl9pPr>
          </a:lstStyle>
          <a:p>
            <a:endParaRPr/>
          </a:p>
        </p:txBody>
      </p:sp>
      <p:sp>
        <p:nvSpPr>
          <p:cNvPr id="52" name="Google Shape;52;p7"/>
          <p:cNvSpPr txBox="1">
            <a:spLocks noGrp="1"/>
          </p:cNvSpPr>
          <p:nvPr>
            <p:ph type="title"/>
          </p:nvPr>
        </p:nvSpPr>
        <p:spPr>
          <a:xfrm>
            <a:off x="534835" y="240625"/>
            <a:ext cx="2350800" cy="875700"/>
          </a:xfrm>
          <a:prstGeom prst="rect">
            <a:avLst/>
          </a:prstGeom>
          <a:noFill/>
          <a:ln>
            <a:noFill/>
          </a:ln>
        </p:spPr>
        <p:txBody>
          <a:bodyPr spcFirstLastPara="1" wrap="square" lIns="91425" tIns="91425" rIns="91425" bIns="91425" anchor="t" anchorCtr="0">
            <a:noAutofit/>
          </a:bodyPr>
          <a:lstStyle>
            <a:lvl1pPr marL="0" marR="0" lvl="0" indent="0" algn="l" rtl="0">
              <a:lnSpc>
                <a:spcPct val="125000"/>
              </a:lnSpc>
              <a:spcBef>
                <a:spcPts val="0"/>
              </a:spcBef>
              <a:spcAft>
                <a:spcPts val="0"/>
              </a:spcAft>
              <a:buClr>
                <a:schemeClr val="lt1"/>
              </a:buClr>
              <a:buSzPts val="2100"/>
              <a:buNone/>
              <a:defRPr sz="2100" i="0" u="none" strike="noStrike" cap="none">
                <a:solidFill>
                  <a:schemeClr val="lt1"/>
                </a:solidFill>
              </a:defRPr>
            </a:lvl1pPr>
            <a:lvl2pPr lvl="1" indent="0" rtl="0">
              <a:lnSpc>
                <a:spcPct val="125000"/>
              </a:lnSpc>
              <a:spcBef>
                <a:spcPts val="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2pPr>
            <a:lvl3pPr lvl="2"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3pPr>
            <a:lvl4pPr lvl="3"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4pPr>
            <a:lvl5pPr lvl="4"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5pPr>
            <a:lvl6pPr lvl="5"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6pPr>
            <a:lvl7pPr lvl="6"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7pPr>
            <a:lvl8pPr lvl="7" indent="0" rtl="0">
              <a:lnSpc>
                <a:spcPct val="125000"/>
              </a:lnSpc>
              <a:spcBef>
                <a:spcPts val="200"/>
              </a:spcBef>
              <a:spcAft>
                <a:spcPts val="0"/>
              </a:spcAft>
              <a:buClr>
                <a:schemeClr val="dk1"/>
              </a:buClr>
              <a:buSzPts val="1400"/>
              <a:buFont typeface="Roboto Light"/>
              <a:buNone/>
              <a:defRPr sz="2800">
                <a:solidFill>
                  <a:schemeClr val="dk1"/>
                </a:solidFill>
                <a:latin typeface="Roboto Light"/>
                <a:ea typeface="Roboto Light"/>
                <a:cs typeface="Roboto Light"/>
                <a:sym typeface="Roboto Light"/>
              </a:defRPr>
            </a:lvl8pPr>
            <a:lvl9pPr lvl="8" indent="0" rtl="0">
              <a:lnSpc>
                <a:spcPct val="125000"/>
              </a:lnSpc>
              <a:spcBef>
                <a:spcPts val="200"/>
              </a:spcBef>
              <a:spcAft>
                <a:spcPts val="200"/>
              </a:spcAft>
              <a:buClr>
                <a:schemeClr val="dk1"/>
              </a:buClr>
              <a:buSzPts val="1400"/>
              <a:buFont typeface="Roboto Light"/>
              <a:buNone/>
              <a:defRPr sz="2800">
                <a:solidFill>
                  <a:schemeClr val="dk1"/>
                </a:solidFill>
                <a:latin typeface="Roboto Light"/>
                <a:ea typeface="Roboto Light"/>
                <a:cs typeface="Roboto Light"/>
                <a:sym typeface="Roboto Light"/>
              </a:defRPr>
            </a:lvl9pPr>
          </a:lstStyle>
          <a:p>
            <a:endParaRPr/>
          </a:p>
        </p:txBody>
      </p:sp>
      <p:sp>
        <p:nvSpPr>
          <p:cNvPr id="53" name="Google Shape;53;p7"/>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54" name="Google Shape;54;p7" descr="GRA17001_Grail-10-Slide-PilotDeck-001ss-06.png"/>
          <p:cNvPicPr preferRelativeResize="0"/>
          <p:nvPr/>
        </p:nvPicPr>
        <p:blipFill rotWithShape="1">
          <a:blip r:embed="rId3">
            <a:alphaModFix/>
          </a:blip>
          <a:srcRect l="38990" b="11032"/>
          <a:stretch/>
        </p:blipFill>
        <p:spPr>
          <a:xfrm>
            <a:off x="0" y="365375"/>
            <a:ext cx="465450" cy="636600"/>
          </a:xfrm>
          <a:prstGeom prst="rect">
            <a:avLst/>
          </a:prstGeom>
          <a:noFill/>
          <a:ln>
            <a:noFill/>
          </a:ln>
        </p:spPr>
      </p:pic>
      <p:sp>
        <p:nvSpPr>
          <p:cNvPr id="55" name="Google Shape;55;p7"/>
          <p:cNvSpPr txBox="1">
            <a:spLocks noGrp="1"/>
          </p:cNvSpPr>
          <p:nvPr>
            <p:ph type="body" idx="3"/>
          </p:nvPr>
        </p:nvSpPr>
        <p:spPr>
          <a:xfrm>
            <a:off x="3755250" y="672025"/>
            <a:ext cx="4762200" cy="40728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56" name="Google Shape;56;p7"/>
          <p:cNvSpPr txBox="1">
            <a:spLocks noGrp="1"/>
          </p:cNvSpPr>
          <p:nvPr>
            <p:ph type="subTitle" idx="4"/>
          </p:nvPr>
        </p:nvSpPr>
        <p:spPr>
          <a:xfrm>
            <a:off x="534825" y="3869125"/>
            <a:ext cx="2350800" cy="87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chemeClr val="lt2"/>
                </a:solidFill>
                <a:latin typeface="Roboto Light"/>
                <a:ea typeface="Roboto Light"/>
                <a:cs typeface="Roboto Light"/>
                <a:sym typeface="Roboto Light"/>
              </a:defRPr>
            </a:lvl1pPr>
            <a:lvl2pPr lvl="1" rtl="0">
              <a:spcBef>
                <a:spcPts val="0"/>
              </a:spcBef>
              <a:spcAft>
                <a:spcPts val="0"/>
              </a:spcAft>
              <a:buNone/>
              <a:defRPr sz="800">
                <a:solidFill>
                  <a:schemeClr val="lt2"/>
                </a:solidFill>
                <a:latin typeface="Roboto Light"/>
                <a:ea typeface="Roboto Light"/>
                <a:cs typeface="Roboto Light"/>
                <a:sym typeface="Roboto Light"/>
              </a:defRPr>
            </a:lvl2pPr>
            <a:lvl3pPr lvl="2" rtl="0">
              <a:spcBef>
                <a:spcPts val="1600"/>
              </a:spcBef>
              <a:spcAft>
                <a:spcPts val="0"/>
              </a:spcAft>
              <a:buNone/>
              <a:defRPr sz="800">
                <a:solidFill>
                  <a:schemeClr val="lt2"/>
                </a:solidFill>
                <a:latin typeface="Roboto Light"/>
                <a:ea typeface="Roboto Light"/>
                <a:cs typeface="Roboto Light"/>
                <a:sym typeface="Roboto Light"/>
              </a:defRPr>
            </a:lvl3pPr>
            <a:lvl4pPr lvl="3" rtl="0">
              <a:spcBef>
                <a:spcPts val="1600"/>
              </a:spcBef>
              <a:spcAft>
                <a:spcPts val="0"/>
              </a:spcAft>
              <a:buNone/>
              <a:defRPr sz="800">
                <a:solidFill>
                  <a:schemeClr val="lt2"/>
                </a:solidFill>
                <a:latin typeface="Roboto Light"/>
                <a:ea typeface="Roboto Light"/>
                <a:cs typeface="Roboto Light"/>
                <a:sym typeface="Roboto Light"/>
              </a:defRPr>
            </a:lvl4pPr>
            <a:lvl5pPr lvl="4" rtl="0">
              <a:spcBef>
                <a:spcPts val="1600"/>
              </a:spcBef>
              <a:spcAft>
                <a:spcPts val="0"/>
              </a:spcAft>
              <a:buNone/>
              <a:defRPr sz="800">
                <a:solidFill>
                  <a:schemeClr val="lt2"/>
                </a:solidFill>
                <a:latin typeface="Roboto Light"/>
                <a:ea typeface="Roboto Light"/>
                <a:cs typeface="Roboto Light"/>
                <a:sym typeface="Roboto Light"/>
              </a:defRPr>
            </a:lvl5pPr>
            <a:lvl6pPr lvl="5" rtl="0">
              <a:spcBef>
                <a:spcPts val="1600"/>
              </a:spcBef>
              <a:spcAft>
                <a:spcPts val="0"/>
              </a:spcAft>
              <a:buNone/>
              <a:defRPr sz="800">
                <a:solidFill>
                  <a:schemeClr val="lt2"/>
                </a:solidFill>
                <a:latin typeface="Roboto Light"/>
                <a:ea typeface="Roboto Light"/>
                <a:cs typeface="Roboto Light"/>
                <a:sym typeface="Roboto Light"/>
              </a:defRPr>
            </a:lvl6pPr>
            <a:lvl7pPr lvl="6" rtl="0">
              <a:spcBef>
                <a:spcPts val="1600"/>
              </a:spcBef>
              <a:spcAft>
                <a:spcPts val="0"/>
              </a:spcAft>
              <a:buNone/>
              <a:defRPr sz="800">
                <a:solidFill>
                  <a:schemeClr val="lt2"/>
                </a:solidFill>
                <a:latin typeface="Roboto Light"/>
                <a:ea typeface="Roboto Light"/>
                <a:cs typeface="Roboto Light"/>
                <a:sym typeface="Roboto Light"/>
              </a:defRPr>
            </a:lvl7pPr>
            <a:lvl8pPr lvl="7" rtl="0">
              <a:spcBef>
                <a:spcPts val="1600"/>
              </a:spcBef>
              <a:spcAft>
                <a:spcPts val="0"/>
              </a:spcAft>
              <a:buNone/>
              <a:defRPr sz="800">
                <a:solidFill>
                  <a:schemeClr val="lt2"/>
                </a:solidFill>
                <a:latin typeface="Roboto Light"/>
                <a:ea typeface="Roboto Light"/>
                <a:cs typeface="Roboto Light"/>
                <a:sym typeface="Roboto Light"/>
              </a:defRPr>
            </a:lvl8pPr>
            <a:lvl9pPr lvl="8" rtl="0">
              <a:spcBef>
                <a:spcPts val="1600"/>
              </a:spcBef>
              <a:spcAft>
                <a:spcPts val="1600"/>
              </a:spcAft>
              <a:buNone/>
              <a:defRPr sz="800">
                <a:solidFill>
                  <a:schemeClr val="lt2"/>
                </a:solidFill>
                <a:latin typeface="Roboto Light"/>
                <a:ea typeface="Roboto Light"/>
                <a:cs typeface="Roboto Light"/>
                <a:sym typeface="Roboto Light"/>
              </a:defRPr>
            </a:lvl9pPr>
          </a:lstStyle>
          <a:p>
            <a:endParaRPr/>
          </a:p>
        </p:txBody>
      </p:sp>
      <p:pic>
        <p:nvPicPr>
          <p:cNvPr id="57" name="Google Shape;57;p7" descr="vectors-15.png"/>
          <p:cNvPicPr preferRelativeResize="0"/>
          <p:nvPr/>
        </p:nvPicPr>
        <p:blipFill>
          <a:blip r:embed="rId4">
            <a:alphaModFix/>
          </a:blip>
          <a:stretch>
            <a:fillRect/>
          </a:stretch>
        </p:blipFill>
        <p:spPr>
          <a:xfrm>
            <a:off x="622416" y="4823788"/>
            <a:ext cx="813464" cy="156425"/>
          </a:xfrm>
          <a:prstGeom prst="rect">
            <a:avLst/>
          </a:prstGeom>
          <a:noFill/>
          <a:ln>
            <a:noFill/>
          </a:ln>
        </p:spPr>
      </p:pic>
      <p:sp>
        <p:nvSpPr>
          <p:cNvPr id="58" name="Google Shape;58;p7"/>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c. Subtitle - Bullets - 2 columns">
  <p:cSld name="1_Title and Body Text Layout No Subtitle or Footnote">
    <p:spTree>
      <p:nvGrpSpPr>
        <p:cNvPr id="1" name="Shape 59"/>
        <p:cNvGrpSpPr/>
        <p:nvPr/>
      </p:nvGrpSpPr>
      <p:grpSpPr>
        <a:xfrm>
          <a:off x="0" y="0"/>
          <a:ext cx="0" cy="0"/>
          <a:chOff x="0" y="0"/>
          <a:chExt cx="0" cy="0"/>
        </a:xfrm>
      </p:grpSpPr>
      <p:sp>
        <p:nvSpPr>
          <p:cNvPr id="60" name="Google Shape;60;p8"/>
          <p:cNvSpPr txBox="1">
            <a:spLocks noGrp="1"/>
          </p:cNvSpPr>
          <p:nvPr>
            <p:ph type="subTitle" idx="1"/>
          </p:nvPr>
        </p:nvSpPr>
        <p:spPr>
          <a:xfrm>
            <a:off x="534825" y="4229825"/>
            <a:ext cx="8137200" cy="43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rgbClr val="949494"/>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61" name="Google Shape;61;p8"/>
          <p:cNvSpPr txBox="1">
            <a:spLocks noGrp="1"/>
          </p:cNvSpPr>
          <p:nvPr>
            <p:ph type="body" idx="2"/>
          </p:nvPr>
        </p:nvSpPr>
        <p:spPr>
          <a:xfrm>
            <a:off x="534800" y="1090650"/>
            <a:ext cx="4070700" cy="29622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62" name="Google Shape;62;p8"/>
          <p:cNvSpPr txBox="1">
            <a:spLocks noGrp="1"/>
          </p:cNvSpPr>
          <p:nvPr>
            <p:ph type="body" idx="3"/>
          </p:nvPr>
        </p:nvSpPr>
        <p:spPr>
          <a:xfrm>
            <a:off x="4601350" y="1090650"/>
            <a:ext cx="4070700" cy="29622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63" name="Google Shape;63;p8"/>
          <p:cNvSpPr/>
          <p:nvPr/>
        </p:nvSpPr>
        <p:spPr>
          <a:xfrm>
            <a:off x="-7175" y="4660500"/>
            <a:ext cx="9151200" cy="483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2pPr>
            <a:lvl3pPr lvl="2"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3pPr>
            <a:lvl4pPr lvl="3"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4pPr>
            <a:lvl5pPr lvl="4"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5pPr>
            <a:lvl6pPr lvl="5"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6pPr>
            <a:lvl7pPr lvl="6"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7pPr>
            <a:lvl8pPr lvl="7"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8pPr>
            <a:lvl9pPr lvl="8"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9pPr>
          </a:lstStyle>
          <a:p>
            <a:endParaRPr/>
          </a:p>
        </p:txBody>
      </p:sp>
      <p:sp>
        <p:nvSpPr>
          <p:cNvPr id="65" name="Google Shape;65;p8"/>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66" name="Google Shape;66;p8"/>
          <p:cNvSpPr txBox="1">
            <a:spLocks noGrp="1"/>
          </p:cNvSpPr>
          <p:nvPr>
            <p:ph type="subTitle" idx="4"/>
          </p:nvPr>
        </p:nvSpPr>
        <p:spPr>
          <a:xfrm>
            <a:off x="534825" y="651250"/>
            <a:ext cx="8137200" cy="43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latin typeface="Roboto Light"/>
                <a:ea typeface="Roboto Light"/>
                <a:cs typeface="Roboto Light"/>
                <a:sym typeface="Roboto Light"/>
              </a:defRPr>
            </a:lvl1pPr>
            <a:lvl2pPr lvl="1" rtl="0">
              <a:spcBef>
                <a:spcPts val="0"/>
              </a:spcBef>
              <a:spcAft>
                <a:spcPts val="0"/>
              </a:spcAft>
              <a:buNone/>
              <a:defRPr>
                <a:latin typeface="Heebo"/>
                <a:ea typeface="Heebo"/>
                <a:cs typeface="Heebo"/>
                <a:sym typeface="Heebo"/>
              </a:defRPr>
            </a:lvl2pPr>
            <a:lvl3pPr lvl="2" rtl="0">
              <a:spcBef>
                <a:spcPts val="1600"/>
              </a:spcBef>
              <a:spcAft>
                <a:spcPts val="0"/>
              </a:spcAft>
              <a:buNone/>
              <a:defRPr>
                <a:latin typeface="Heebo"/>
                <a:ea typeface="Heebo"/>
                <a:cs typeface="Heebo"/>
                <a:sym typeface="Heebo"/>
              </a:defRPr>
            </a:lvl3pPr>
            <a:lvl4pPr lvl="3" rtl="0">
              <a:spcBef>
                <a:spcPts val="1600"/>
              </a:spcBef>
              <a:spcAft>
                <a:spcPts val="0"/>
              </a:spcAft>
              <a:buNone/>
              <a:defRPr>
                <a:latin typeface="Heebo"/>
                <a:ea typeface="Heebo"/>
                <a:cs typeface="Heebo"/>
                <a:sym typeface="Heebo"/>
              </a:defRPr>
            </a:lvl4pPr>
            <a:lvl5pPr lvl="4" rtl="0">
              <a:spcBef>
                <a:spcPts val="1600"/>
              </a:spcBef>
              <a:spcAft>
                <a:spcPts val="0"/>
              </a:spcAft>
              <a:buNone/>
              <a:defRPr>
                <a:latin typeface="Heebo"/>
                <a:ea typeface="Heebo"/>
                <a:cs typeface="Heebo"/>
                <a:sym typeface="Heebo"/>
              </a:defRPr>
            </a:lvl5pPr>
            <a:lvl6pPr lvl="5" rtl="0">
              <a:spcBef>
                <a:spcPts val="1600"/>
              </a:spcBef>
              <a:spcAft>
                <a:spcPts val="0"/>
              </a:spcAft>
              <a:buNone/>
              <a:defRPr>
                <a:latin typeface="Heebo"/>
                <a:ea typeface="Heebo"/>
                <a:cs typeface="Heebo"/>
                <a:sym typeface="Heebo"/>
              </a:defRPr>
            </a:lvl6pPr>
            <a:lvl7pPr lvl="6" rtl="0">
              <a:spcBef>
                <a:spcPts val="1600"/>
              </a:spcBef>
              <a:spcAft>
                <a:spcPts val="0"/>
              </a:spcAft>
              <a:buNone/>
              <a:defRPr>
                <a:latin typeface="Heebo"/>
                <a:ea typeface="Heebo"/>
                <a:cs typeface="Heebo"/>
                <a:sym typeface="Heebo"/>
              </a:defRPr>
            </a:lvl7pPr>
            <a:lvl8pPr lvl="7" rtl="0">
              <a:spcBef>
                <a:spcPts val="1600"/>
              </a:spcBef>
              <a:spcAft>
                <a:spcPts val="0"/>
              </a:spcAft>
              <a:buNone/>
              <a:defRPr>
                <a:latin typeface="Heebo"/>
                <a:ea typeface="Heebo"/>
                <a:cs typeface="Heebo"/>
                <a:sym typeface="Heebo"/>
              </a:defRPr>
            </a:lvl8pPr>
            <a:lvl9pPr lvl="8" rtl="0">
              <a:spcBef>
                <a:spcPts val="1600"/>
              </a:spcBef>
              <a:spcAft>
                <a:spcPts val="1600"/>
              </a:spcAft>
              <a:buNone/>
              <a:defRPr>
                <a:latin typeface="Heebo"/>
                <a:ea typeface="Heebo"/>
                <a:cs typeface="Heebo"/>
                <a:sym typeface="Heebo"/>
              </a:defRPr>
            </a:lvl9pPr>
          </a:lstStyle>
          <a:p>
            <a:endParaRPr/>
          </a:p>
        </p:txBody>
      </p:sp>
      <p:pic>
        <p:nvPicPr>
          <p:cNvPr id="67" name="Google Shape;67;p8" descr="vectors-15.png"/>
          <p:cNvPicPr preferRelativeResize="0"/>
          <p:nvPr/>
        </p:nvPicPr>
        <p:blipFill>
          <a:blip r:embed="rId2">
            <a:alphaModFix/>
          </a:blip>
          <a:stretch>
            <a:fillRect/>
          </a:stretch>
        </p:blipFill>
        <p:spPr>
          <a:xfrm>
            <a:off x="622416" y="4823788"/>
            <a:ext cx="813464" cy="156425"/>
          </a:xfrm>
          <a:prstGeom prst="rect">
            <a:avLst/>
          </a:prstGeom>
          <a:noFill/>
          <a:ln>
            <a:noFill/>
          </a:ln>
        </p:spPr>
      </p:pic>
      <p:sp>
        <p:nvSpPr>
          <p:cNvPr id="68" name="Google Shape;68;p8"/>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pic>
        <p:nvPicPr>
          <p:cNvPr id="69" name="Google Shape;69;p8" descr="GRA17001_Grail-10-Slide-PilotDeck-001ss-06.png"/>
          <p:cNvPicPr preferRelativeResize="0"/>
          <p:nvPr/>
        </p:nvPicPr>
        <p:blipFill rotWithShape="1">
          <a:blip r:embed="rId3">
            <a:alphaModFix/>
          </a:blip>
          <a:srcRect l="38990" b="65419"/>
          <a:stretch/>
        </p:blipFill>
        <p:spPr>
          <a:xfrm>
            <a:off x="0" y="365375"/>
            <a:ext cx="465450" cy="2474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5a. Subtitle - Bullets - 1 column">
  <p:cSld name="1_Title and Body Text Layout No Subtitle or Footnote_2">
    <p:spTree>
      <p:nvGrpSpPr>
        <p:cNvPr id="1" name="Shape 70"/>
        <p:cNvGrpSpPr/>
        <p:nvPr/>
      </p:nvGrpSpPr>
      <p:grpSpPr>
        <a:xfrm>
          <a:off x="0" y="0"/>
          <a:ext cx="0" cy="0"/>
          <a:chOff x="0" y="0"/>
          <a:chExt cx="0" cy="0"/>
        </a:xfrm>
      </p:grpSpPr>
      <p:sp>
        <p:nvSpPr>
          <p:cNvPr id="71" name="Google Shape;71;p9"/>
          <p:cNvSpPr txBox="1">
            <a:spLocks noGrp="1"/>
          </p:cNvSpPr>
          <p:nvPr>
            <p:ph type="subTitle" idx="1"/>
          </p:nvPr>
        </p:nvSpPr>
        <p:spPr>
          <a:xfrm>
            <a:off x="534825" y="4229825"/>
            <a:ext cx="8137200" cy="43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rgbClr val="949494"/>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72" name="Google Shape;72;p9"/>
          <p:cNvSpPr txBox="1">
            <a:spLocks noGrp="1"/>
          </p:cNvSpPr>
          <p:nvPr>
            <p:ph type="body" idx="2"/>
          </p:nvPr>
        </p:nvSpPr>
        <p:spPr>
          <a:xfrm>
            <a:off x="534800" y="1090650"/>
            <a:ext cx="8137200" cy="31392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73" name="Google Shape;73;p9"/>
          <p:cNvSpPr/>
          <p:nvPr/>
        </p:nvSpPr>
        <p:spPr>
          <a:xfrm>
            <a:off x="-7175" y="4660500"/>
            <a:ext cx="9151200" cy="483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9"/>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2pPr>
            <a:lvl3pPr lvl="2"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3pPr>
            <a:lvl4pPr lvl="3"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4pPr>
            <a:lvl5pPr lvl="4"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5pPr>
            <a:lvl6pPr lvl="5"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6pPr>
            <a:lvl7pPr lvl="6"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7pPr>
            <a:lvl8pPr lvl="7"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8pPr>
            <a:lvl9pPr lvl="8"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9pPr>
          </a:lstStyle>
          <a:p>
            <a:endParaRPr/>
          </a:p>
        </p:txBody>
      </p:sp>
      <p:sp>
        <p:nvSpPr>
          <p:cNvPr id="75" name="Google Shape;75;p9"/>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pic>
        <p:nvPicPr>
          <p:cNvPr id="76" name="Google Shape;76;p9" descr="vectors-15.png"/>
          <p:cNvPicPr preferRelativeResize="0"/>
          <p:nvPr/>
        </p:nvPicPr>
        <p:blipFill>
          <a:blip r:embed="rId2">
            <a:alphaModFix/>
          </a:blip>
          <a:stretch>
            <a:fillRect/>
          </a:stretch>
        </p:blipFill>
        <p:spPr>
          <a:xfrm>
            <a:off x="622416" y="4823788"/>
            <a:ext cx="813464" cy="156425"/>
          </a:xfrm>
          <a:prstGeom prst="rect">
            <a:avLst/>
          </a:prstGeom>
          <a:noFill/>
          <a:ln>
            <a:noFill/>
          </a:ln>
        </p:spPr>
      </p:pic>
      <p:sp>
        <p:nvSpPr>
          <p:cNvPr id="77" name="Google Shape;77;p9"/>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pic>
        <p:nvPicPr>
          <p:cNvPr id="78" name="Google Shape;78;p9" descr="GRA17001_Grail-10-Slide-PilotDeck-001ss-06.png"/>
          <p:cNvPicPr preferRelativeResize="0"/>
          <p:nvPr/>
        </p:nvPicPr>
        <p:blipFill rotWithShape="1">
          <a:blip r:embed="rId3">
            <a:alphaModFix/>
          </a:blip>
          <a:srcRect l="38990" b="65419"/>
          <a:stretch/>
        </p:blipFill>
        <p:spPr>
          <a:xfrm>
            <a:off x="0" y="365375"/>
            <a:ext cx="465450" cy="247450"/>
          </a:xfrm>
          <a:prstGeom prst="rect">
            <a:avLst/>
          </a:prstGeom>
          <a:noFill/>
          <a:ln>
            <a:noFill/>
          </a:ln>
        </p:spPr>
      </p:pic>
      <p:sp>
        <p:nvSpPr>
          <p:cNvPr id="79" name="Google Shape;79;p9"/>
          <p:cNvSpPr txBox="1">
            <a:spLocks noGrp="1"/>
          </p:cNvSpPr>
          <p:nvPr>
            <p:ph type="subTitle" idx="3"/>
          </p:nvPr>
        </p:nvSpPr>
        <p:spPr>
          <a:xfrm>
            <a:off x="534825" y="651250"/>
            <a:ext cx="8137200" cy="43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latin typeface="Roboto Light"/>
                <a:ea typeface="Roboto Light"/>
                <a:cs typeface="Roboto Light"/>
                <a:sym typeface="Roboto Light"/>
              </a:defRPr>
            </a:lvl1pPr>
            <a:lvl2pPr lvl="1" rtl="0">
              <a:spcBef>
                <a:spcPts val="0"/>
              </a:spcBef>
              <a:spcAft>
                <a:spcPts val="0"/>
              </a:spcAft>
              <a:buNone/>
              <a:defRPr>
                <a:latin typeface="Heebo"/>
                <a:ea typeface="Heebo"/>
                <a:cs typeface="Heebo"/>
                <a:sym typeface="Heebo"/>
              </a:defRPr>
            </a:lvl2pPr>
            <a:lvl3pPr lvl="2" rtl="0">
              <a:spcBef>
                <a:spcPts val="1600"/>
              </a:spcBef>
              <a:spcAft>
                <a:spcPts val="0"/>
              </a:spcAft>
              <a:buNone/>
              <a:defRPr>
                <a:latin typeface="Heebo"/>
                <a:ea typeface="Heebo"/>
                <a:cs typeface="Heebo"/>
                <a:sym typeface="Heebo"/>
              </a:defRPr>
            </a:lvl3pPr>
            <a:lvl4pPr lvl="3" rtl="0">
              <a:spcBef>
                <a:spcPts val="1600"/>
              </a:spcBef>
              <a:spcAft>
                <a:spcPts val="0"/>
              </a:spcAft>
              <a:buNone/>
              <a:defRPr>
                <a:latin typeface="Heebo"/>
                <a:ea typeface="Heebo"/>
                <a:cs typeface="Heebo"/>
                <a:sym typeface="Heebo"/>
              </a:defRPr>
            </a:lvl4pPr>
            <a:lvl5pPr lvl="4" rtl="0">
              <a:spcBef>
                <a:spcPts val="1600"/>
              </a:spcBef>
              <a:spcAft>
                <a:spcPts val="0"/>
              </a:spcAft>
              <a:buNone/>
              <a:defRPr>
                <a:latin typeface="Heebo"/>
                <a:ea typeface="Heebo"/>
                <a:cs typeface="Heebo"/>
                <a:sym typeface="Heebo"/>
              </a:defRPr>
            </a:lvl5pPr>
            <a:lvl6pPr lvl="5" rtl="0">
              <a:spcBef>
                <a:spcPts val="1600"/>
              </a:spcBef>
              <a:spcAft>
                <a:spcPts val="0"/>
              </a:spcAft>
              <a:buNone/>
              <a:defRPr>
                <a:latin typeface="Heebo"/>
                <a:ea typeface="Heebo"/>
                <a:cs typeface="Heebo"/>
                <a:sym typeface="Heebo"/>
              </a:defRPr>
            </a:lvl6pPr>
            <a:lvl7pPr lvl="6" rtl="0">
              <a:spcBef>
                <a:spcPts val="1600"/>
              </a:spcBef>
              <a:spcAft>
                <a:spcPts val="0"/>
              </a:spcAft>
              <a:buNone/>
              <a:defRPr>
                <a:latin typeface="Heebo"/>
                <a:ea typeface="Heebo"/>
                <a:cs typeface="Heebo"/>
                <a:sym typeface="Heebo"/>
              </a:defRPr>
            </a:lvl7pPr>
            <a:lvl8pPr lvl="7" rtl="0">
              <a:spcBef>
                <a:spcPts val="1600"/>
              </a:spcBef>
              <a:spcAft>
                <a:spcPts val="0"/>
              </a:spcAft>
              <a:buNone/>
              <a:defRPr>
                <a:latin typeface="Heebo"/>
                <a:ea typeface="Heebo"/>
                <a:cs typeface="Heebo"/>
                <a:sym typeface="Heebo"/>
              </a:defRPr>
            </a:lvl8pPr>
            <a:lvl9pPr lvl="8" rtl="0">
              <a:spcBef>
                <a:spcPts val="1600"/>
              </a:spcBef>
              <a:spcAft>
                <a:spcPts val="1600"/>
              </a:spcAft>
              <a:buNone/>
              <a:defRPr>
                <a:latin typeface="Heebo"/>
                <a:ea typeface="Heebo"/>
                <a:cs typeface="Heebo"/>
                <a:sym typeface="Heeb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b. Subtitle - Bullets - 1 column - No footer">
  <p:cSld name="1_Title and Body Text Layout No Subtitle or Footnote_2_5">
    <p:spTree>
      <p:nvGrpSpPr>
        <p:cNvPr id="1" name="Shape 80"/>
        <p:cNvGrpSpPr/>
        <p:nvPr/>
      </p:nvGrpSpPr>
      <p:grpSpPr>
        <a:xfrm>
          <a:off x="0" y="0"/>
          <a:ext cx="0" cy="0"/>
          <a:chOff x="0" y="0"/>
          <a:chExt cx="0" cy="0"/>
        </a:xfrm>
      </p:grpSpPr>
      <p:pic>
        <p:nvPicPr>
          <p:cNvPr id="81" name="Google Shape;81;p10"/>
          <p:cNvPicPr preferRelativeResize="0"/>
          <p:nvPr/>
        </p:nvPicPr>
        <p:blipFill>
          <a:blip r:embed="rId2">
            <a:alphaModFix/>
          </a:blip>
          <a:stretch>
            <a:fillRect/>
          </a:stretch>
        </p:blipFill>
        <p:spPr>
          <a:xfrm>
            <a:off x="622425" y="4825096"/>
            <a:ext cx="813448" cy="153804"/>
          </a:xfrm>
          <a:prstGeom prst="rect">
            <a:avLst/>
          </a:prstGeom>
          <a:noFill/>
          <a:ln>
            <a:noFill/>
          </a:ln>
        </p:spPr>
      </p:pic>
      <p:sp>
        <p:nvSpPr>
          <p:cNvPr id="82" name="Google Shape;82;p10"/>
          <p:cNvSpPr txBox="1">
            <a:spLocks noGrp="1"/>
          </p:cNvSpPr>
          <p:nvPr>
            <p:ph type="subTitle" idx="1"/>
          </p:nvPr>
        </p:nvSpPr>
        <p:spPr>
          <a:xfrm>
            <a:off x="534825" y="4229825"/>
            <a:ext cx="8137200" cy="43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800">
                <a:solidFill>
                  <a:srgbClr val="949494"/>
                </a:solidFill>
                <a:latin typeface="Roboto Light"/>
                <a:ea typeface="Roboto Light"/>
                <a:cs typeface="Roboto Light"/>
                <a:sym typeface="Roboto Light"/>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83" name="Google Shape;83;p10"/>
          <p:cNvSpPr txBox="1">
            <a:spLocks noGrp="1"/>
          </p:cNvSpPr>
          <p:nvPr>
            <p:ph type="body" idx="2"/>
          </p:nvPr>
        </p:nvSpPr>
        <p:spPr>
          <a:xfrm>
            <a:off x="534800" y="1090650"/>
            <a:ext cx="8137200" cy="31392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1pPr>
            <a:lvl2pPr marL="914400" lvl="1"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2pPr>
            <a:lvl3pPr marL="1371600" lvl="2"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3pPr>
            <a:lvl4pPr marL="1828800" lvl="3"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4pPr>
            <a:lvl5pPr marL="2286000" lvl="4"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5pPr>
            <a:lvl6pPr marL="2743200" lvl="5"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6pPr>
            <a:lvl7pPr marL="3200400" lvl="6"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7pPr>
            <a:lvl8pPr marL="3657600" lvl="7" indent="-330200" rtl="0">
              <a:lnSpc>
                <a:spcPct val="100000"/>
              </a:lnSpc>
              <a:spcBef>
                <a:spcPts val="1000"/>
              </a:spcBef>
              <a:spcAft>
                <a:spcPts val="0"/>
              </a:spcAft>
              <a:buClr>
                <a:schemeClr val="dk1"/>
              </a:buClr>
              <a:buSzPts val="1600"/>
              <a:buFont typeface="Roboto Light"/>
              <a:buChar char="○"/>
              <a:defRPr sz="1600">
                <a:solidFill>
                  <a:schemeClr val="dk1"/>
                </a:solidFill>
                <a:latin typeface="Roboto Light"/>
                <a:ea typeface="Roboto Light"/>
                <a:cs typeface="Roboto Light"/>
                <a:sym typeface="Roboto Light"/>
              </a:defRPr>
            </a:lvl8pPr>
            <a:lvl9pPr marL="4114800" lvl="8" indent="-330200" rtl="0">
              <a:lnSpc>
                <a:spcPct val="100000"/>
              </a:lnSpc>
              <a:spcBef>
                <a:spcPts val="1000"/>
              </a:spcBef>
              <a:spcAft>
                <a:spcPts val="1000"/>
              </a:spcAft>
              <a:buClr>
                <a:schemeClr val="dk1"/>
              </a:buClr>
              <a:buSzPts val="1600"/>
              <a:buFont typeface="Roboto Light"/>
              <a:buChar char="■"/>
              <a:defRPr sz="1600">
                <a:solidFill>
                  <a:schemeClr val="dk1"/>
                </a:solidFill>
                <a:latin typeface="Roboto Light"/>
                <a:ea typeface="Roboto Light"/>
                <a:cs typeface="Roboto Light"/>
                <a:sym typeface="Roboto Light"/>
              </a:defRPr>
            </a:lvl9pPr>
          </a:lstStyle>
          <a:p>
            <a:endParaRPr/>
          </a:p>
        </p:txBody>
      </p:sp>
      <p:sp>
        <p:nvSpPr>
          <p:cNvPr id="84" name="Google Shape;84;p10"/>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accent1"/>
              </a:buClr>
              <a:buSzPts val="2100"/>
              <a:buNone/>
              <a:defRPr sz="2100" i="0" u="none" strike="noStrike" cap="none">
                <a:solidFill>
                  <a:schemeClr val="accent1"/>
                </a:solidFill>
              </a:defRPr>
            </a:lvl1pPr>
            <a:lvl2pPr lvl="1"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2pPr>
            <a:lvl3pPr lvl="2"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3pPr>
            <a:lvl4pPr lvl="3"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4pPr>
            <a:lvl5pPr lvl="4"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5pPr>
            <a:lvl6pPr lvl="5"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6pPr>
            <a:lvl7pPr lvl="6"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7pPr>
            <a:lvl8pPr lvl="7"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8pPr>
            <a:lvl9pPr lvl="8" indent="0" rtl="0">
              <a:spcBef>
                <a:spcPts val="0"/>
              </a:spcBef>
              <a:spcAft>
                <a:spcPts val="0"/>
              </a:spcAft>
              <a:buClr>
                <a:schemeClr val="accent1"/>
              </a:buClr>
              <a:buSzPts val="2100"/>
              <a:buFont typeface="Heebo"/>
              <a:buNone/>
              <a:defRPr sz="2100">
                <a:solidFill>
                  <a:schemeClr val="accent1"/>
                </a:solidFill>
                <a:latin typeface="Heebo"/>
                <a:ea typeface="Heebo"/>
                <a:cs typeface="Heebo"/>
                <a:sym typeface="Heebo"/>
              </a:defRPr>
            </a:lvl9pPr>
          </a:lstStyle>
          <a:p>
            <a:endParaRPr/>
          </a:p>
        </p:txBody>
      </p:sp>
      <p:sp>
        <p:nvSpPr>
          <p:cNvPr id="85" name="Google Shape;85;p10"/>
          <p:cNvSpPr txBox="1"/>
          <p:nvPr/>
        </p:nvSpPr>
        <p:spPr>
          <a:xfrm>
            <a:off x="7889625" y="4744950"/>
            <a:ext cx="1160700" cy="314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accent3"/>
              </a:buClr>
              <a:buFont typeface="Heebo"/>
              <a:buNone/>
            </a:pPr>
            <a:fld id="{00000000-1234-1234-1234-123412341234}" type="slidenum">
              <a:rPr lang="en" sz="800" i="0" u="none" strike="noStrike" cap="none">
                <a:solidFill>
                  <a:schemeClr val="accent3"/>
                </a:solidFill>
                <a:latin typeface="Roboto"/>
                <a:ea typeface="Roboto"/>
                <a:cs typeface="Roboto"/>
                <a:sym typeface="Roboto"/>
              </a:rPr>
              <a:t>‹#›</a:t>
            </a:fld>
            <a:endParaRPr sz="800" i="0" u="none" strike="noStrike" cap="none">
              <a:solidFill>
                <a:schemeClr val="accent3"/>
              </a:solidFill>
              <a:latin typeface="Roboto"/>
              <a:ea typeface="Roboto"/>
              <a:cs typeface="Roboto"/>
              <a:sym typeface="Roboto"/>
            </a:endParaRPr>
          </a:p>
        </p:txBody>
      </p:sp>
      <p:sp>
        <p:nvSpPr>
          <p:cNvPr id="86" name="Google Shape;86;p10"/>
          <p:cNvSpPr txBox="1"/>
          <p:nvPr/>
        </p:nvSpPr>
        <p:spPr>
          <a:xfrm>
            <a:off x="5748747" y="4744950"/>
            <a:ext cx="2768700" cy="31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rgbClr val="949494"/>
                </a:solidFill>
                <a:latin typeface="Roboto Light"/>
                <a:ea typeface="Roboto Light"/>
                <a:cs typeface="Roboto Light"/>
                <a:sym typeface="Roboto Light"/>
              </a:rPr>
              <a:t>CONFIDENTIAL &amp; PROPRIETARY</a:t>
            </a:r>
            <a:endParaRPr sz="800">
              <a:solidFill>
                <a:srgbClr val="949494"/>
              </a:solidFill>
              <a:latin typeface="Roboto Light"/>
              <a:ea typeface="Roboto Light"/>
              <a:cs typeface="Roboto Light"/>
              <a:sym typeface="Roboto Light"/>
            </a:endParaRPr>
          </a:p>
        </p:txBody>
      </p:sp>
      <p:pic>
        <p:nvPicPr>
          <p:cNvPr id="87" name="Google Shape;87;p10" descr="GRA17001_Grail-10-Slide-PilotDeck-001ss-06.png"/>
          <p:cNvPicPr preferRelativeResize="0"/>
          <p:nvPr/>
        </p:nvPicPr>
        <p:blipFill rotWithShape="1">
          <a:blip r:embed="rId3">
            <a:alphaModFix/>
          </a:blip>
          <a:srcRect l="38990" b="65419"/>
          <a:stretch/>
        </p:blipFill>
        <p:spPr>
          <a:xfrm>
            <a:off x="0" y="365375"/>
            <a:ext cx="465450" cy="247450"/>
          </a:xfrm>
          <a:prstGeom prst="rect">
            <a:avLst/>
          </a:prstGeom>
          <a:noFill/>
          <a:ln>
            <a:noFill/>
          </a:ln>
        </p:spPr>
      </p:pic>
      <p:sp>
        <p:nvSpPr>
          <p:cNvPr id="88" name="Google Shape;88;p10"/>
          <p:cNvSpPr txBox="1">
            <a:spLocks noGrp="1"/>
          </p:cNvSpPr>
          <p:nvPr>
            <p:ph type="subTitle" idx="3"/>
          </p:nvPr>
        </p:nvSpPr>
        <p:spPr>
          <a:xfrm>
            <a:off x="534825" y="651250"/>
            <a:ext cx="8137200" cy="43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latin typeface="Roboto Light"/>
                <a:ea typeface="Roboto Light"/>
                <a:cs typeface="Roboto Light"/>
                <a:sym typeface="Roboto Light"/>
              </a:defRPr>
            </a:lvl1pPr>
            <a:lvl2pPr lvl="1" rtl="0">
              <a:spcBef>
                <a:spcPts val="0"/>
              </a:spcBef>
              <a:spcAft>
                <a:spcPts val="0"/>
              </a:spcAft>
              <a:buNone/>
              <a:defRPr>
                <a:latin typeface="Heebo"/>
                <a:ea typeface="Heebo"/>
                <a:cs typeface="Heebo"/>
                <a:sym typeface="Heebo"/>
              </a:defRPr>
            </a:lvl2pPr>
            <a:lvl3pPr lvl="2" rtl="0">
              <a:spcBef>
                <a:spcPts val="1600"/>
              </a:spcBef>
              <a:spcAft>
                <a:spcPts val="0"/>
              </a:spcAft>
              <a:buNone/>
              <a:defRPr>
                <a:latin typeface="Heebo"/>
                <a:ea typeface="Heebo"/>
                <a:cs typeface="Heebo"/>
                <a:sym typeface="Heebo"/>
              </a:defRPr>
            </a:lvl3pPr>
            <a:lvl4pPr lvl="3" rtl="0">
              <a:spcBef>
                <a:spcPts val="1600"/>
              </a:spcBef>
              <a:spcAft>
                <a:spcPts val="0"/>
              </a:spcAft>
              <a:buNone/>
              <a:defRPr>
                <a:latin typeface="Heebo"/>
                <a:ea typeface="Heebo"/>
                <a:cs typeface="Heebo"/>
                <a:sym typeface="Heebo"/>
              </a:defRPr>
            </a:lvl4pPr>
            <a:lvl5pPr lvl="4" rtl="0">
              <a:spcBef>
                <a:spcPts val="1600"/>
              </a:spcBef>
              <a:spcAft>
                <a:spcPts val="0"/>
              </a:spcAft>
              <a:buNone/>
              <a:defRPr>
                <a:latin typeface="Heebo"/>
                <a:ea typeface="Heebo"/>
                <a:cs typeface="Heebo"/>
                <a:sym typeface="Heebo"/>
              </a:defRPr>
            </a:lvl5pPr>
            <a:lvl6pPr lvl="5" rtl="0">
              <a:spcBef>
                <a:spcPts val="1600"/>
              </a:spcBef>
              <a:spcAft>
                <a:spcPts val="0"/>
              </a:spcAft>
              <a:buNone/>
              <a:defRPr>
                <a:latin typeface="Heebo"/>
                <a:ea typeface="Heebo"/>
                <a:cs typeface="Heebo"/>
                <a:sym typeface="Heebo"/>
              </a:defRPr>
            </a:lvl6pPr>
            <a:lvl7pPr lvl="6" rtl="0">
              <a:spcBef>
                <a:spcPts val="1600"/>
              </a:spcBef>
              <a:spcAft>
                <a:spcPts val="0"/>
              </a:spcAft>
              <a:buNone/>
              <a:defRPr>
                <a:latin typeface="Heebo"/>
                <a:ea typeface="Heebo"/>
                <a:cs typeface="Heebo"/>
                <a:sym typeface="Heebo"/>
              </a:defRPr>
            </a:lvl7pPr>
            <a:lvl8pPr lvl="7" rtl="0">
              <a:spcBef>
                <a:spcPts val="1600"/>
              </a:spcBef>
              <a:spcAft>
                <a:spcPts val="0"/>
              </a:spcAft>
              <a:buNone/>
              <a:defRPr>
                <a:latin typeface="Heebo"/>
                <a:ea typeface="Heebo"/>
                <a:cs typeface="Heebo"/>
                <a:sym typeface="Heebo"/>
              </a:defRPr>
            </a:lvl8pPr>
            <a:lvl9pPr lvl="8" rtl="0">
              <a:spcBef>
                <a:spcPts val="1600"/>
              </a:spcBef>
              <a:spcAft>
                <a:spcPts val="1600"/>
              </a:spcAft>
              <a:buNone/>
              <a:defRPr>
                <a:latin typeface="Heebo"/>
                <a:ea typeface="Heebo"/>
                <a:cs typeface="Heebo"/>
                <a:sym typeface="Heeb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4"/>
            <a:ext cx="8520600" cy="5727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chemeClr val="dk1"/>
              </a:buClr>
              <a:buSzPts val="1400"/>
              <a:buFont typeface="Roboto Light"/>
              <a:buNone/>
              <a:defRPr sz="2800" b="0" i="0" u="none" strike="noStrike" cap="none">
                <a:solidFill>
                  <a:schemeClr val="dk1"/>
                </a:solidFill>
                <a:latin typeface="Roboto Light"/>
                <a:ea typeface="Roboto Light"/>
                <a:cs typeface="Roboto Light"/>
                <a:sym typeface="Roboto Light"/>
              </a:defRPr>
            </a:lvl1pPr>
            <a:lvl2pPr lvl="1"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2pPr>
            <a:lvl3pPr lvl="2"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3pPr>
            <a:lvl4pPr lvl="3"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4pPr>
            <a:lvl5pPr lvl="4"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5pPr>
            <a:lvl6pPr lvl="5"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6pPr>
            <a:lvl7pPr lvl="6"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7pPr>
            <a:lvl8pPr lvl="7"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8pPr>
            <a:lvl9pPr lvl="8" indent="0" rtl="0">
              <a:spcBef>
                <a:spcPts val="0"/>
              </a:spcBef>
              <a:spcAft>
                <a:spcPts val="0"/>
              </a:spcAft>
              <a:buClr>
                <a:schemeClr val="dk1"/>
              </a:buClr>
              <a:buSzPts val="1400"/>
              <a:buFont typeface="Roboto"/>
              <a:buNone/>
              <a:defRPr sz="28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152474"/>
            <a:ext cx="8520600" cy="341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5000"/>
              </a:lnSpc>
              <a:spcBef>
                <a:spcPts val="0"/>
              </a:spcBef>
              <a:spcAft>
                <a:spcPts val="0"/>
              </a:spcAft>
              <a:buClr>
                <a:schemeClr val="accent1"/>
              </a:buClr>
              <a:buSzPts val="1400"/>
              <a:buFont typeface="Roboto"/>
              <a:buNone/>
              <a:defRPr sz="1800" b="0" i="0" u="none" strike="noStrike" cap="none">
                <a:solidFill>
                  <a:schemeClr val="accent1"/>
                </a:solidFill>
                <a:latin typeface="Roboto"/>
                <a:ea typeface="Roboto"/>
                <a:cs typeface="Roboto"/>
                <a:sym typeface="Roboto"/>
              </a:defRPr>
            </a:lvl1pPr>
            <a:lvl2pPr marL="914400" marR="0" lvl="1"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2286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228600"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zotero.org/google-docs/?FLi7LD"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hyperlink" Target="https://www.zotero.org/google-docs/?FLi7LD"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hyperlink" Target="https://www.zotero.org/google-docs/?FLi7LD"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zotero.org/google-docs/?FLi7LD"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www.zotero.org/google-docs/?FLi7LD"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0"/>
          <p:cNvSpPr txBox="1">
            <a:spLocks noGrp="1"/>
          </p:cNvSpPr>
          <p:nvPr>
            <p:ph type="ctrTitle"/>
          </p:nvPr>
        </p:nvSpPr>
        <p:spPr>
          <a:xfrm>
            <a:off x="532371" y="1420150"/>
            <a:ext cx="8379300" cy="98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Stage Shift by Screening with a Multi-Cancer Early-Detection Test: </a:t>
            </a:r>
            <a:r>
              <a:rPr lang="en" b="1" dirty="0">
                <a:latin typeface="Roboto"/>
                <a:ea typeface="Roboto"/>
                <a:cs typeface="Roboto"/>
                <a:sym typeface="Roboto"/>
              </a:rPr>
              <a:t>Microsimulation Modeling</a:t>
            </a:r>
            <a:r>
              <a:rPr lang="en" dirty="0"/>
              <a:t> to Inform the Design of a Pragmatic Randomized Controlled Trial </a:t>
            </a:r>
            <a:endParaRPr dirty="0"/>
          </a:p>
        </p:txBody>
      </p:sp>
      <p:sp>
        <p:nvSpPr>
          <p:cNvPr id="168" name="Google Shape;168;p20"/>
          <p:cNvSpPr txBox="1">
            <a:spLocks noGrp="1"/>
          </p:cNvSpPr>
          <p:nvPr>
            <p:ph type="subTitle" idx="2"/>
          </p:nvPr>
        </p:nvSpPr>
        <p:spPr>
          <a:xfrm>
            <a:off x="4624222" y="4264734"/>
            <a:ext cx="3268200" cy="36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2021 Joint Statistical Meetings</a:t>
            </a:r>
            <a:endParaRPr/>
          </a:p>
          <a:p>
            <a:pPr marL="0" lvl="0" indent="0" algn="l" rtl="0">
              <a:spcBef>
                <a:spcPts val="0"/>
              </a:spcBef>
              <a:spcAft>
                <a:spcPts val="0"/>
              </a:spcAft>
              <a:buNone/>
            </a:pPr>
            <a:r>
              <a:rPr lang="en"/>
              <a:t>August 12, 2021</a:t>
            </a:r>
            <a:endParaRPr/>
          </a:p>
        </p:txBody>
      </p:sp>
      <p:sp>
        <p:nvSpPr>
          <p:cNvPr id="169" name="Google Shape;169;p20"/>
          <p:cNvSpPr txBox="1"/>
          <p:nvPr/>
        </p:nvSpPr>
        <p:spPr>
          <a:xfrm>
            <a:off x="4624225" y="3390700"/>
            <a:ext cx="4374600" cy="93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lt1"/>
                </a:solidFill>
                <a:latin typeface="Roboto"/>
                <a:ea typeface="Roboto"/>
                <a:cs typeface="Roboto"/>
                <a:sym typeface="Roboto"/>
              </a:rPr>
              <a:t>Jing Zhang</a:t>
            </a:r>
            <a:r>
              <a:rPr lang="en" sz="1800">
                <a:solidFill>
                  <a:schemeClr val="lt1"/>
                </a:solidFill>
                <a:latin typeface="Roboto Light"/>
                <a:ea typeface="Roboto Light"/>
                <a:cs typeface="Roboto Light"/>
                <a:sym typeface="Roboto Light"/>
              </a:rPr>
              <a:t>, Jerome V. Braun, Noah Simon, Earl Hubbell, Nan Zhang</a:t>
            </a:r>
            <a:endParaRPr sz="1800">
              <a:solidFill>
                <a:schemeClr val="lt1"/>
              </a:solidFill>
              <a:latin typeface="Roboto Light"/>
              <a:ea typeface="Roboto Light"/>
              <a:cs typeface="Roboto Light"/>
              <a:sym typeface="Roboto Light"/>
            </a:endParaRPr>
          </a:p>
          <a:p>
            <a:pPr marL="0" lvl="0" indent="0" algn="l" rtl="0">
              <a:spcBef>
                <a:spcPts val="0"/>
              </a:spcBef>
              <a:spcAft>
                <a:spcPts val="0"/>
              </a:spcAft>
              <a:buNone/>
            </a:pPr>
            <a:endParaRPr sz="1800">
              <a:solidFill>
                <a:schemeClr val="lt1"/>
              </a:solidFill>
              <a:latin typeface="Roboto Light"/>
              <a:ea typeface="Roboto Light"/>
              <a:cs typeface="Roboto Light"/>
              <a:sym typeface="Roboto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9"/>
          <p:cNvSpPr txBox="1">
            <a:spLocks noGrp="1"/>
          </p:cNvSpPr>
          <p:nvPr>
            <p:ph type="body" idx="2"/>
          </p:nvPr>
        </p:nvSpPr>
        <p:spPr>
          <a:xfrm>
            <a:off x="534825" y="509400"/>
            <a:ext cx="83292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800" b="1" dirty="0">
                <a:latin typeface="Roboto"/>
                <a:ea typeface="Roboto"/>
                <a:cs typeface="Roboto"/>
                <a:sym typeface="Roboto"/>
              </a:rPr>
              <a:t>Screening Schema</a:t>
            </a:r>
            <a:endParaRPr sz="1800" b="1" dirty="0">
              <a:latin typeface="Roboto"/>
              <a:ea typeface="Roboto"/>
              <a:cs typeface="Roboto"/>
              <a:sym typeface="Roboto"/>
            </a:endParaRPr>
          </a:p>
          <a:p>
            <a:pPr marL="0" marR="0" lvl="0" indent="0" algn="l" rtl="0">
              <a:lnSpc>
                <a:spcPct val="150000"/>
              </a:lnSpc>
              <a:spcBef>
                <a:spcPts val="1000"/>
              </a:spcBef>
              <a:spcAft>
                <a:spcPts val="0"/>
              </a:spcAft>
              <a:buNone/>
            </a:pPr>
            <a:endParaRPr sz="1800" b="1" dirty="0">
              <a:latin typeface="Roboto"/>
              <a:ea typeface="Roboto"/>
              <a:cs typeface="Roboto"/>
              <a:sym typeface="Roboto"/>
            </a:endParaRPr>
          </a:p>
          <a:p>
            <a:pPr marL="0" marR="0" lvl="0" indent="0" algn="l" rtl="0">
              <a:lnSpc>
                <a:spcPct val="150000"/>
              </a:lnSpc>
              <a:spcBef>
                <a:spcPts val="1000"/>
              </a:spcBef>
              <a:spcAft>
                <a:spcPts val="0"/>
              </a:spcAft>
              <a:buNone/>
            </a:pPr>
            <a:endParaRPr sz="1500" dirty="0"/>
          </a:p>
          <a:p>
            <a:pPr marL="457200" marR="0" lvl="0" indent="0" algn="l" rtl="0">
              <a:lnSpc>
                <a:spcPct val="150000"/>
              </a:lnSpc>
              <a:spcBef>
                <a:spcPts val="1000"/>
              </a:spcBef>
              <a:spcAft>
                <a:spcPts val="0"/>
              </a:spcAft>
              <a:buNone/>
            </a:pPr>
            <a:endParaRPr sz="1500" dirty="0"/>
          </a:p>
          <a:p>
            <a:pPr marL="0" marR="0" lvl="0" indent="0" algn="l" rtl="0">
              <a:lnSpc>
                <a:spcPct val="150000"/>
              </a:lnSpc>
              <a:spcBef>
                <a:spcPts val="1000"/>
              </a:spcBef>
              <a:spcAft>
                <a:spcPts val="0"/>
              </a:spcAft>
              <a:buNone/>
            </a:pPr>
            <a:endParaRPr sz="1500" b="1" dirty="0">
              <a:latin typeface="Roboto"/>
              <a:ea typeface="Roboto"/>
              <a:cs typeface="Roboto"/>
              <a:sym typeface="Roboto"/>
            </a:endParaRPr>
          </a:p>
          <a:p>
            <a:pPr marL="0" marR="0" lvl="0" indent="0" algn="l" rtl="0">
              <a:lnSpc>
                <a:spcPct val="100000"/>
              </a:lnSpc>
              <a:spcBef>
                <a:spcPts val="1000"/>
              </a:spcBef>
              <a:spcAft>
                <a:spcPts val="1000"/>
              </a:spcAft>
              <a:buNone/>
            </a:pPr>
            <a:endParaRPr sz="1500" dirty="0"/>
          </a:p>
        </p:txBody>
      </p:sp>
      <p:sp>
        <p:nvSpPr>
          <p:cNvPr id="326" name="Google Shape;326;p29"/>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Modeling Screening with the MCED Test</a:t>
            </a:r>
            <a:endParaRPr/>
          </a:p>
        </p:txBody>
      </p:sp>
      <p:sp>
        <p:nvSpPr>
          <p:cNvPr id="327" name="Google Shape;327;p29"/>
          <p:cNvSpPr txBox="1"/>
          <p:nvPr/>
        </p:nvSpPr>
        <p:spPr>
          <a:xfrm>
            <a:off x="256525" y="3929575"/>
            <a:ext cx="8837700" cy="77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a:t>Screening schema illustrating both the simulated pragmatic PRCT structure and the outcome measures at different study lengths. </a:t>
            </a:r>
            <a:endParaRPr sz="1200"/>
          </a:p>
          <a:p>
            <a:pPr marL="0" lvl="0" indent="0" algn="l" rtl="0">
              <a:spcBef>
                <a:spcPts val="0"/>
              </a:spcBef>
              <a:spcAft>
                <a:spcPts val="0"/>
              </a:spcAft>
              <a:buNone/>
            </a:pPr>
            <a:endParaRPr sz="1100"/>
          </a:p>
        </p:txBody>
      </p:sp>
      <p:sp>
        <p:nvSpPr>
          <p:cNvPr id="328" name="Google Shape;328;p29"/>
          <p:cNvSpPr txBox="1"/>
          <p:nvPr/>
        </p:nvSpPr>
        <p:spPr>
          <a:xfrm>
            <a:off x="534825" y="4369675"/>
            <a:ext cx="6703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MCED: Multi-Cancer Early Detection; PPV, Positive Predictive Value; PRCT, Pragmatic Randomized Controlled Trial. </a:t>
            </a:r>
            <a:endParaRPr sz="1000">
              <a:solidFill>
                <a:srgbClr val="949494"/>
              </a:solidFill>
              <a:latin typeface="Roboto"/>
              <a:ea typeface="Roboto"/>
              <a:cs typeface="Roboto"/>
              <a:sym typeface="Roboto"/>
            </a:endParaRPr>
          </a:p>
        </p:txBody>
      </p:sp>
      <p:pic>
        <p:nvPicPr>
          <p:cNvPr id="329" name="Google Shape;329;p29"/>
          <p:cNvPicPr preferRelativeResize="0"/>
          <p:nvPr/>
        </p:nvPicPr>
        <p:blipFill rotWithShape="1">
          <a:blip r:embed="rId3">
            <a:alphaModFix/>
          </a:blip>
          <a:srcRect l="5405" t="5290" r="2656" b="6245"/>
          <a:stretch/>
        </p:blipFill>
        <p:spPr>
          <a:xfrm>
            <a:off x="534825" y="939850"/>
            <a:ext cx="7222344" cy="3077963"/>
          </a:xfrm>
          <a:prstGeom prst="rect">
            <a:avLst/>
          </a:prstGeom>
          <a:noFill/>
          <a:ln>
            <a:noFill/>
          </a:ln>
        </p:spPr>
      </p:pic>
      <p:sp>
        <p:nvSpPr>
          <p:cNvPr id="330" name="Google Shape;330;p29"/>
          <p:cNvSpPr/>
          <p:nvPr/>
        </p:nvSpPr>
        <p:spPr>
          <a:xfrm>
            <a:off x="5433125" y="2943650"/>
            <a:ext cx="1007700" cy="6129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1" name="Google Shape;331;p29"/>
          <p:cNvCxnSpPr/>
          <p:nvPr/>
        </p:nvCxnSpPr>
        <p:spPr>
          <a:xfrm rot="10800000" flipH="1">
            <a:off x="6440825" y="1423488"/>
            <a:ext cx="1365600" cy="1492500"/>
          </a:xfrm>
          <a:prstGeom prst="straightConnector1">
            <a:avLst/>
          </a:prstGeom>
          <a:noFill/>
          <a:ln w="9525" cap="flat" cmpd="sng">
            <a:solidFill>
              <a:schemeClr val="dk2"/>
            </a:solidFill>
            <a:prstDash val="solid"/>
            <a:round/>
            <a:headEnd type="none" w="med" len="med"/>
            <a:tailEnd type="triangle" w="med" len="med"/>
          </a:ln>
        </p:spPr>
      </p:cxnSp>
      <p:sp>
        <p:nvSpPr>
          <p:cNvPr id="332" name="Google Shape;332;p29"/>
          <p:cNvSpPr/>
          <p:nvPr/>
        </p:nvSpPr>
        <p:spPr>
          <a:xfrm>
            <a:off x="7771325" y="509400"/>
            <a:ext cx="1322700" cy="914100"/>
          </a:xfrm>
          <a:prstGeom prst="rect">
            <a:avLst/>
          </a:prstGeom>
          <a:noFill/>
          <a:ln w="3810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dirty="0">
                <a:solidFill>
                  <a:schemeClr val="accent1"/>
                </a:solidFill>
                <a:latin typeface="Roboto"/>
                <a:ea typeface="Roboto"/>
                <a:cs typeface="Roboto"/>
                <a:sym typeface="Roboto"/>
              </a:rPr>
              <a:t>Primary Objective of </a:t>
            </a:r>
            <a:endParaRPr sz="1300" b="1" dirty="0">
              <a:solidFill>
                <a:schemeClr val="accent1"/>
              </a:solidFill>
              <a:latin typeface="Roboto"/>
              <a:ea typeface="Roboto"/>
              <a:cs typeface="Roboto"/>
              <a:sym typeface="Roboto"/>
            </a:endParaRPr>
          </a:p>
          <a:p>
            <a:pPr marL="0" lvl="0" indent="0" algn="l" rtl="0">
              <a:spcBef>
                <a:spcPts val="0"/>
              </a:spcBef>
              <a:spcAft>
                <a:spcPts val="0"/>
              </a:spcAft>
              <a:buNone/>
            </a:pPr>
            <a:r>
              <a:rPr lang="en" sz="1300" b="1" dirty="0">
                <a:solidFill>
                  <a:schemeClr val="accent1"/>
                </a:solidFill>
                <a:latin typeface="Roboto"/>
                <a:ea typeface="Roboto"/>
                <a:cs typeface="Roboto"/>
                <a:sym typeface="Roboto"/>
              </a:rPr>
              <a:t>NHS PRCT</a:t>
            </a:r>
            <a:endParaRPr sz="1300" b="1" dirty="0">
              <a:solidFill>
                <a:schemeClr val="accent1"/>
              </a:solidFill>
              <a:latin typeface="Roboto"/>
              <a:ea typeface="Roboto"/>
              <a:cs typeface="Roboto"/>
              <a:sym typeface="Roboto"/>
            </a:endParaRPr>
          </a:p>
        </p:txBody>
      </p:sp>
      <p:sp>
        <p:nvSpPr>
          <p:cNvPr id="333" name="Google Shape;333;p29"/>
          <p:cNvSpPr/>
          <p:nvPr/>
        </p:nvSpPr>
        <p:spPr>
          <a:xfrm>
            <a:off x="6881025" y="2943650"/>
            <a:ext cx="815100" cy="6129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4" name="Google Shape;334;p29"/>
          <p:cNvCxnSpPr/>
          <p:nvPr/>
        </p:nvCxnSpPr>
        <p:spPr>
          <a:xfrm>
            <a:off x="7439625" y="3584200"/>
            <a:ext cx="423000" cy="122700"/>
          </a:xfrm>
          <a:prstGeom prst="straightConnector1">
            <a:avLst/>
          </a:prstGeom>
          <a:noFill/>
          <a:ln w="9525" cap="flat" cmpd="sng">
            <a:solidFill>
              <a:schemeClr val="dk2"/>
            </a:solidFill>
            <a:prstDash val="solid"/>
            <a:round/>
            <a:headEnd type="none" w="med" len="med"/>
            <a:tailEnd type="triangle" w="med" len="med"/>
          </a:ln>
        </p:spPr>
      </p:cxnSp>
      <p:sp>
        <p:nvSpPr>
          <p:cNvPr id="335" name="Google Shape;335;p29"/>
          <p:cNvSpPr/>
          <p:nvPr/>
        </p:nvSpPr>
        <p:spPr>
          <a:xfrm>
            <a:off x="7862625" y="2571750"/>
            <a:ext cx="1192800" cy="1357800"/>
          </a:xfrm>
          <a:prstGeom prst="rect">
            <a:avLst/>
          </a:prstGeom>
          <a:noFill/>
          <a:ln w="3810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dirty="0">
                <a:solidFill>
                  <a:schemeClr val="accent1"/>
                </a:solidFill>
                <a:latin typeface="Roboto"/>
                <a:ea typeface="Roboto"/>
                <a:cs typeface="Roboto"/>
                <a:sym typeface="Roboto"/>
              </a:rPr>
              <a:t>NHS PRCT Not Designed or Powered for Mortality Reduction</a:t>
            </a:r>
            <a:endParaRPr sz="1300" b="1" dirty="0">
              <a:solidFill>
                <a:schemeClr val="accent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animEffect transition="in" filter="fade">
                                      <p:cBhvr>
                                        <p:cTn id="7" dur="1000"/>
                                        <p:tgtEl>
                                          <p:spTgt spid="3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32"/>
                                        </p:tgtEl>
                                        <p:attrNameLst>
                                          <p:attrName>style.visibility</p:attrName>
                                        </p:attrNameLst>
                                      </p:cBhvr>
                                      <p:to>
                                        <p:strVal val="visible"/>
                                      </p:to>
                                    </p:set>
                                    <p:anim calcmode="lin" valueType="num">
                                      <p:cBhvr additive="base">
                                        <p:cTn id="12" dur="1000"/>
                                        <p:tgtEl>
                                          <p:spTgt spid="332"/>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4"/>
                                        </p:tgtEl>
                                        <p:attrNameLst>
                                          <p:attrName>style.visibility</p:attrName>
                                        </p:attrNameLst>
                                      </p:cBhvr>
                                      <p:to>
                                        <p:strVal val="visible"/>
                                      </p:to>
                                    </p:set>
                                    <p:animEffect transition="in" filter="fade">
                                      <p:cBhvr>
                                        <p:cTn id="17" dur="1200"/>
                                        <p:tgtEl>
                                          <p:spTgt spid="3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5"/>
                                        </p:tgtEl>
                                        <p:attrNameLst>
                                          <p:attrName>style.visibility</p:attrName>
                                        </p:attrNameLst>
                                      </p:cBhvr>
                                      <p:to>
                                        <p:strVal val="visible"/>
                                      </p:to>
                                    </p:set>
                                    <p:animEffect transition="in" filter="fade">
                                      <p:cBhvr>
                                        <p:cTn id="22" dur="1000"/>
                                        <p:tgtEl>
                                          <p:spTgt spid="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0"/>
          <p:cNvSpPr txBox="1">
            <a:spLocks noGrp="1"/>
          </p:cNvSpPr>
          <p:nvPr>
            <p:ph type="body" idx="2"/>
          </p:nvPr>
        </p:nvSpPr>
        <p:spPr>
          <a:xfrm>
            <a:off x="534825" y="652275"/>
            <a:ext cx="8228100" cy="2943300"/>
          </a:xfrm>
          <a:prstGeom prst="rect">
            <a:avLst/>
          </a:prstGeom>
        </p:spPr>
        <p:txBody>
          <a:bodyPr spcFirstLastPara="1" wrap="square" lIns="91425" tIns="91425" rIns="91425" bIns="91425" anchor="t" anchorCtr="0">
            <a:noAutofit/>
          </a:bodyPr>
          <a:lstStyle/>
          <a:p>
            <a:pPr marL="457200" marR="0" lvl="0" indent="-323850" algn="l" rtl="0">
              <a:lnSpc>
                <a:spcPct val="150000"/>
              </a:lnSpc>
              <a:spcBef>
                <a:spcPts val="0"/>
              </a:spcBef>
              <a:spcAft>
                <a:spcPts val="0"/>
              </a:spcAft>
              <a:buSzPts val="1500"/>
              <a:buChar char="●"/>
            </a:pPr>
            <a:r>
              <a:rPr lang="en" sz="1500"/>
              <a:t>Screening with the MCED test can detect cancers at earlier stages and extend survival.</a:t>
            </a:r>
            <a:endParaRPr sz="1500"/>
          </a:p>
          <a:p>
            <a:pPr marL="914400" marR="0" lvl="1" indent="-323850" algn="l" rtl="0">
              <a:lnSpc>
                <a:spcPct val="150000"/>
              </a:lnSpc>
              <a:spcBef>
                <a:spcPts val="0"/>
              </a:spcBef>
              <a:spcAft>
                <a:spcPts val="0"/>
              </a:spcAft>
              <a:buSzPts val="1500"/>
              <a:buChar char="○"/>
            </a:pPr>
            <a:r>
              <a:rPr lang="en" sz="1500" b="1">
                <a:solidFill>
                  <a:schemeClr val="accent1"/>
                </a:solidFill>
                <a:latin typeface="Roboto"/>
                <a:ea typeface="Roboto"/>
                <a:cs typeface="Roboto"/>
                <a:sym typeface="Roboto"/>
              </a:rPr>
              <a:t>Detection by the MCED </a:t>
            </a:r>
            <a:r>
              <a:rPr lang="en" sz="1500"/>
              <a:t>of preclinical invasive cancer was </a:t>
            </a:r>
            <a:r>
              <a:rPr lang="en" sz="1500" b="1">
                <a:solidFill>
                  <a:schemeClr val="accent1"/>
                </a:solidFill>
                <a:latin typeface="Roboto"/>
                <a:ea typeface="Roboto"/>
                <a:cs typeface="Roboto"/>
                <a:sym typeface="Roboto"/>
              </a:rPr>
              <a:t>dependent on the MCED’s sensitivity</a:t>
            </a:r>
            <a:r>
              <a:rPr lang="en" sz="1500"/>
              <a:t>. </a:t>
            </a:r>
            <a:endParaRPr sz="1500"/>
          </a:p>
          <a:p>
            <a:pPr marL="914400" marR="0" lvl="1" indent="-323850" algn="l" rtl="0">
              <a:lnSpc>
                <a:spcPct val="150000"/>
              </a:lnSpc>
              <a:spcBef>
                <a:spcPts val="0"/>
              </a:spcBef>
              <a:spcAft>
                <a:spcPts val="0"/>
              </a:spcAft>
              <a:buSzPts val="1500"/>
              <a:buChar char="○"/>
            </a:pPr>
            <a:r>
              <a:rPr lang="en" sz="1500" b="1">
                <a:solidFill>
                  <a:schemeClr val="accent1"/>
                </a:solidFill>
                <a:latin typeface="Roboto"/>
                <a:ea typeface="Roboto"/>
                <a:cs typeface="Roboto"/>
                <a:sym typeface="Roboto"/>
              </a:rPr>
              <a:t>Detected</a:t>
            </a:r>
            <a:r>
              <a:rPr lang="en" sz="1500"/>
              <a:t> </a:t>
            </a:r>
            <a:r>
              <a:rPr lang="en" sz="1500" b="1">
                <a:solidFill>
                  <a:schemeClr val="accent1"/>
                </a:solidFill>
                <a:latin typeface="Roboto"/>
                <a:ea typeface="Roboto"/>
                <a:cs typeface="Roboto"/>
                <a:sym typeface="Roboto"/>
              </a:rPr>
              <a:t>at an earlier stage               An update of cancer-specific mortality event</a:t>
            </a:r>
            <a:r>
              <a:rPr lang="en" sz="1500"/>
              <a:t>. </a:t>
            </a:r>
            <a:endParaRPr sz="1500"/>
          </a:p>
          <a:p>
            <a:pPr marL="1371600" marR="0" lvl="2" indent="-323850" algn="l" rtl="0">
              <a:lnSpc>
                <a:spcPct val="150000"/>
              </a:lnSpc>
              <a:spcBef>
                <a:spcPts val="0"/>
              </a:spcBef>
              <a:spcAft>
                <a:spcPts val="0"/>
              </a:spcAft>
              <a:buSzPts val="1500"/>
              <a:buChar char="■"/>
            </a:pPr>
            <a:r>
              <a:rPr lang="en" sz="1500"/>
              <a:t>Surviving to the original date of diagnosis;</a:t>
            </a:r>
            <a:endParaRPr sz="1500"/>
          </a:p>
          <a:p>
            <a:pPr marL="1371600" marR="0" lvl="2" indent="-323850" algn="l" rtl="0">
              <a:lnSpc>
                <a:spcPct val="150000"/>
              </a:lnSpc>
              <a:spcBef>
                <a:spcPts val="0"/>
              </a:spcBef>
              <a:spcAft>
                <a:spcPts val="0"/>
              </a:spcAft>
              <a:buSzPts val="1500"/>
              <a:buChar char="■"/>
            </a:pPr>
            <a:r>
              <a:rPr lang="en" sz="1500"/>
              <a:t>Following the interpolated distribution for survival </a:t>
            </a:r>
            <a:r>
              <a:rPr lang="en" sz="1500" b="1">
                <a:solidFill>
                  <a:schemeClr val="accent1"/>
                </a:solidFill>
                <a:latin typeface="Roboto"/>
                <a:ea typeface="Roboto"/>
                <a:cs typeface="Roboto"/>
                <a:sym typeface="Roboto"/>
              </a:rPr>
              <a:t>based on the updated stage</a:t>
            </a:r>
            <a:r>
              <a:rPr lang="en" sz="1500"/>
              <a:t> at detection translated to the original diagnosis time. </a:t>
            </a:r>
            <a:endParaRPr sz="1500"/>
          </a:p>
          <a:p>
            <a:pPr marL="914400" marR="0" lvl="1" indent="-323850" algn="l" rtl="0">
              <a:lnSpc>
                <a:spcPct val="150000"/>
              </a:lnSpc>
              <a:spcBef>
                <a:spcPts val="0"/>
              </a:spcBef>
              <a:spcAft>
                <a:spcPts val="0"/>
              </a:spcAft>
              <a:buSzPts val="1500"/>
              <a:buChar char="○"/>
            </a:pPr>
            <a:r>
              <a:rPr lang="en" sz="1500"/>
              <a:t>Updated time to cancer diagnosis, stage and mortality. </a:t>
            </a:r>
            <a:endParaRPr sz="1500"/>
          </a:p>
          <a:p>
            <a:pPr marL="137160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341" name="Google Shape;341;p30"/>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Modeling Screening with the MCED test</a:t>
            </a:r>
            <a:endParaRPr/>
          </a:p>
        </p:txBody>
      </p:sp>
      <p:sp>
        <p:nvSpPr>
          <p:cNvPr id="342" name="Google Shape;342;p30"/>
          <p:cNvSpPr/>
          <p:nvPr/>
        </p:nvSpPr>
        <p:spPr>
          <a:xfrm>
            <a:off x="4001512" y="1859558"/>
            <a:ext cx="486600" cy="197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0"/>
          <p:cNvSpPr txBox="1"/>
          <p:nvPr/>
        </p:nvSpPr>
        <p:spPr>
          <a:xfrm>
            <a:off x="534825" y="4369675"/>
            <a:ext cx="6703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MCED, Multi-Cancer Early Detection. </a:t>
            </a:r>
            <a:endParaRPr sz="1000">
              <a:solidFill>
                <a:srgbClr val="949494"/>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1"/>
          <p:cNvSpPr txBox="1">
            <a:spLocks noGrp="1"/>
          </p:cNvSpPr>
          <p:nvPr>
            <p:ph type="body" idx="2"/>
          </p:nvPr>
        </p:nvSpPr>
        <p:spPr>
          <a:xfrm>
            <a:off x="442150" y="588001"/>
            <a:ext cx="8609100" cy="12600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000000"/>
              </a:buClr>
              <a:buSzPts val="1400"/>
              <a:buFont typeface="Roboto"/>
              <a:buChar char="●"/>
            </a:pPr>
            <a:r>
              <a:rPr lang="en" sz="1500" b="1" dirty="0">
                <a:solidFill>
                  <a:schemeClr val="accent1"/>
                </a:solidFill>
                <a:latin typeface="Roboto"/>
                <a:ea typeface="Roboto"/>
                <a:cs typeface="Roboto"/>
                <a:sym typeface="Roboto"/>
              </a:rPr>
              <a:t>CCGA3</a:t>
            </a:r>
            <a:r>
              <a:rPr lang="en" sz="1500" dirty="0"/>
              <a:t> study provided performance data.</a:t>
            </a:r>
            <a:endParaRPr sz="1500" dirty="0"/>
          </a:p>
          <a:p>
            <a:pPr marL="914400" lvl="1" indent="-323850" algn="l" rtl="0">
              <a:lnSpc>
                <a:spcPct val="150000"/>
              </a:lnSpc>
              <a:spcBef>
                <a:spcPts val="0"/>
              </a:spcBef>
              <a:spcAft>
                <a:spcPts val="0"/>
              </a:spcAft>
              <a:buClr>
                <a:schemeClr val="dk1"/>
              </a:buClr>
              <a:buSzPts val="1500"/>
              <a:buFont typeface="Roboto Light"/>
              <a:buChar char="○"/>
            </a:pPr>
            <a:r>
              <a:rPr lang="en" sz="1500" dirty="0"/>
              <a:t>The </a:t>
            </a:r>
            <a:r>
              <a:rPr lang="en" sz="1500" b="1" dirty="0">
                <a:solidFill>
                  <a:schemeClr val="accent1"/>
                </a:solidFill>
                <a:latin typeface="Roboto"/>
                <a:ea typeface="Roboto"/>
                <a:cs typeface="Roboto"/>
                <a:sym typeface="Roboto"/>
              </a:rPr>
              <a:t>overall specificity was 99.5%</a:t>
            </a:r>
            <a:r>
              <a:rPr lang="en" sz="1500" dirty="0"/>
              <a:t>. </a:t>
            </a:r>
            <a:endParaRPr sz="1500" dirty="0"/>
          </a:p>
          <a:p>
            <a:pPr marL="914400" lvl="1" indent="-323850" algn="l" rtl="0">
              <a:lnSpc>
                <a:spcPct val="150000"/>
              </a:lnSpc>
              <a:spcBef>
                <a:spcPts val="0"/>
              </a:spcBef>
              <a:spcAft>
                <a:spcPts val="0"/>
              </a:spcAft>
              <a:buClr>
                <a:schemeClr val="dk1"/>
              </a:buClr>
              <a:buSzPts val="1500"/>
              <a:buFont typeface="Roboto Light"/>
              <a:buChar char="○"/>
            </a:pPr>
            <a:r>
              <a:rPr lang="en" sz="1500" b="1" dirty="0">
                <a:solidFill>
                  <a:schemeClr val="accent1"/>
                </a:solidFill>
                <a:latin typeface="Roboto"/>
                <a:ea typeface="Roboto"/>
                <a:cs typeface="Roboto"/>
                <a:sym typeface="Roboto"/>
              </a:rPr>
              <a:t>Sensitivity by cancer class by stage</a:t>
            </a:r>
            <a:r>
              <a:rPr lang="en" sz="1500" dirty="0"/>
              <a:t> was estimated using isotonic MCMC.</a:t>
            </a:r>
            <a:endParaRPr sz="1500" dirty="0"/>
          </a:p>
          <a:p>
            <a:pPr marL="1371600" lvl="2" indent="-323850" algn="l" rtl="0">
              <a:lnSpc>
                <a:spcPct val="150000"/>
              </a:lnSpc>
              <a:spcBef>
                <a:spcPts val="0"/>
              </a:spcBef>
              <a:spcAft>
                <a:spcPts val="0"/>
              </a:spcAft>
              <a:buClr>
                <a:srgbClr val="000000"/>
              </a:buClr>
              <a:buSzPts val="1500"/>
              <a:buFont typeface="Arial"/>
              <a:buChar char="■"/>
            </a:pPr>
            <a:r>
              <a:rPr lang="en" sz="1500" dirty="0"/>
              <a:t>Example: sensitivities of cancers that account for ⅔ deaths in the US.</a:t>
            </a:r>
            <a:endParaRPr sz="1500" dirty="0"/>
          </a:p>
          <a:p>
            <a:pPr marL="0" lvl="0" indent="0" algn="l" rtl="0">
              <a:lnSpc>
                <a:spcPct val="150000"/>
              </a:lnSpc>
              <a:spcBef>
                <a:spcPts val="1000"/>
              </a:spcBef>
              <a:spcAft>
                <a:spcPts val="0"/>
              </a:spcAft>
              <a:buNone/>
            </a:pPr>
            <a:endParaRPr sz="1500" dirty="0"/>
          </a:p>
          <a:p>
            <a:pPr marL="1371600" marR="0" lvl="0" indent="0" algn="l" rtl="0">
              <a:lnSpc>
                <a:spcPct val="150000"/>
              </a:lnSpc>
              <a:spcBef>
                <a:spcPts val="1000"/>
              </a:spcBef>
              <a:spcAft>
                <a:spcPts val="0"/>
              </a:spcAft>
              <a:buNone/>
            </a:pPr>
            <a:endParaRPr sz="1500" dirty="0"/>
          </a:p>
          <a:p>
            <a:pPr marL="457200" marR="0" lvl="0" indent="0" algn="l" rtl="0">
              <a:lnSpc>
                <a:spcPct val="150000"/>
              </a:lnSpc>
              <a:spcBef>
                <a:spcPts val="1000"/>
              </a:spcBef>
              <a:spcAft>
                <a:spcPts val="0"/>
              </a:spcAft>
              <a:buNone/>
            </a:pPr>
            <a:endParaRPr sz="1500" dirty="0"/>
          </a:p>
          <a:p>
            <a:pPr marL="0" marR="0" lvl="0" indent="0" algn="l" rtl="0">
              <a:lnSpc>
                <a:spcPct val="150000"/>
              </a:lnSpc>
              <a:spcBef>
                <a:spcPts val="1000"/>
              </a:spcBef>
              <a:spcAft>
                <a:spcPts val="0"/>
              </a:spcAft>
              <a:buNone/>
            </a:pPr>
            <a:endParaRPr sz="1800" b="1" dirty="0">
              <a:latin typeface="Roboto"/>
              <a:ea typeface="Roboto"/>
              <a:cs typeface="Roboto"/>
              <a:sym typeface="Roboto"/>
            </a:endParaRPr>
          </a:p>
          <a:p>
            <a:pPr marL="457200" marR="0" lvl="0" indent="0" algn="l" rtl="0">
              <a:lnSpc>
                <a:spcPct val="150000"/>
              </a:lnSpc>
              <a:spcBef>
                <a:spcPts val="1000"/>
              </a:spcBef>
              <a:spcAft>
                <a:spcPts val="0"/>
              </a:spcAft>
              <a:buNone/>
            </a:pPr>
            <a:endParaRPr sz="1500" dirty="0"/>
          </a:p>
          <a:p>
            <a:pPr marL="0" marR="0" lvl="0" indent="0" algn="l" rtl="0">
              <a:lnSpc>
                <a:spcPct val="150000"/>
              </a:lnSpc>
              <a:spcBef>
                <a:spcPts val="1000"/>
              </a:spcBef>
              <a:spcAft>
                <a:spcPts val="0"/>
              </a:spcAft>
              <a:buNone/>
            </a:pPr>
            <a:endParaRPr sz="1500" b="1" dirty="0">
              <a:latin typeface="Roboto"/>
              <a:ea typeface="Roboto"/>
              <a:cs typeface="Roboto"/>
              <a:sym typeface="Roboto"/>
            </a:endParaRPr>
          </a:p>
          <a:p>
            <a:pPr marL="0" marR="0" lvl="0" indent="0" algn="l" rtl="0">
              <a:lnSpc>
                <a:spcPct val="100000"/>
              </a:lnSpc>
              <a:spcBef>
                <a:spcPts val="1000"/>
              </a:spcBef>
              <a:spcAft>
                <a:spcPts val="1000"/>
              </a:spcAft>
              <a:buNone/>
            </a:pPr>
            <a:endParaRPr sz="1500" dirty="0"/>
          </a:p>
        </p:txBody>
      </p:sp>
      <p:sp>
        <p:nvSpPr>
          <p:cNvPr id="349" name="Google Shape;349;p31"/>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Modeling Intervention by Screening with the MCED test</a:t>
            </a:r>
            <a:endParaRPr/>
          </a:p>
        </p:txBody>
      </p:sp>
      <p:sp>
        <p:nvSpPr>
          <p:cNvPr id="350" name="Google Shape;350;p31"/>
          <p:cNvSpPr txBox="1"/>
          <p:nvPr/>
        </p:nvSpPr>
        <p:spPr>
          <a:xfrm>
            <a:off x="316725" y="4413700"/>
            <a:ext cx="950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CCGA3, Circulating Cell-free Genome Atlas (CCGA; NCT02889978) Sub-study 3; MCED, Multi-Cancer Early Detection; MCMC, Markov-chain Monte Carlo. </a:t>
            </a:r>
            <a:endParaRPr sz="1000">
              <a:solidFill>
                <a:srgbClr val="949494"/>
              </a:solidFill>
              <a:latin typeface="Roboto"/>
              <a:ea typeface="Roboto"/>
              <a:cs typeface="Roboto"/>
              <a:sym typeface="Roboto"/>
            </a:endParaRPr>
          </a:p>
          <a:p>
            <a:pPr marL="0" lvl="0" indent="0" algn="l" rtl="0">
              <a:spcBef>
                <a:spcPts val="0"/>
              </a:spcBef>
              <a:spcAft>
                <a:spcPts val="0"/>
              </a:spcAft>
              <a:buNone/>
            </a:pPr>
            <a:endParaRPr sz="1000">
              <a:solidFill>
                <a:srgbClr val="949494"/>
              </a:solidFill>
              <a:latin typeface="Roboto"/>
              <a:ea typeface="Roboto"/>
              <a:cs typeface="Roboto"/>
              <a:sym typeface="Roboto"/>
            </a:endParaRPr>
          </a:p>
        </p:txBody>
      </p:sp>
      <p:pic>
        <p:nvPicPr>
          <p:cNvPr id="351" name="Google Shape;351;p31"/>
          <p:cNvPicPr preferRelativeResize="0"/>
          <p:nvPr/>
        </p:nvPicPr>
        <p:blipFill rotWithShape="1">
          <a:blip r:embed="rId3">
            <a:alphaModFix/>
          </a:blip>
          <a:srcRect l="1912" t="10980" b="-3960"/>
          <a:stretch/>
        </p:blipFill>
        <p:spPr>
          <a:xfrm>
            <a:off x="667000" y="1975300"/>
            <a:ext cx="7601199" cy="2599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2"/>
          <p:cNvSpPr txBox="1">
            <a:spLocks noGrp="1"/>
          </p:cNvSpPr>
          <p:nvPr>
            <p:ph type="body" idx="2"/>
          </p:nvPr>
        </p:nvSpPr>
        <p:spPr>
          <a:xfrm>
            <a:off x="534825" y="641200"/>
            <a:ext cx="8609100" cy="774900"/>
          </a:xfrm>
          <a:prstGeom prst="rect">
            <a:avLst/>
          </a:prstGeom>
        </p:spPr>
        <p:txBody>
          <a:bodyPr spcFirstLastPara="1" wrap="square" lIns="91425" tIns="91425" rIns="91425" bIns="91425" anchor="t" anchorCtr="0">
            <a:noAutofit/>
          </a:bodyPr>
          <a:lstStyle/>
          <a:p>
            <a:pPr marL="457200" lvl="0" indent="-323850" algn="l" rtl="0">
              <a:lnSpc>
                <a:spcPct val="150000"/>
              </a:lnSpc>
              <a:spcBef>
                <a:spcPts val="0"/>
              </a:spcBef>
              <a:spcAft>
                <a:spcPts val="0"/>
              </a:spcAft>
              <a:buSzPts val="1500"/>
              <a:buChar char="●"/>
            </a:pPr>
            <a:r>
              <a:rPr lang="en" sz="1500"/>
              <a:t>Julia is an </a:t>
            </a:r>
            <a:r>
              <a:rPr lang="en" sz="1500" b="1">
                <a:solidFill>
                  <a:schemeClr val="accent1"/>
                </a:solidFill>
                <a:latin typeface="Roboto"/>
                <a:ea typeface="Roboto"/>
                <a:cs typeface="Roboto"/>
                <a:sym typeface="Roboto"/>
              </a:rPr>
              <a:t>open-source</a:t>
            </a:r>
            <a:r>
              <a:rPr lang="en" sz="1500"/>
              <a:t> language that combines the </a:t>
            </a:r>
            <a:r>
              <a:rPr lang="en" sz="1500" b="1">
                <a:solidFill>
                  <a:schemeClr val="accent1"/>
                </a:solidFill>
                <a:latin typeface="Roboto"/>
                <a:ea typeface="Roboto"/>
                <a:cs typeface="Roboto"/>
                <a:sym typeface="Roboto"/>
              </a:rPr>
              <a:t>interactivity and syntax of “scripting” languages</a:t>
            </a:r>
            <a:r>
              <a:rPr lang="en" sz="1500"/>
              <a:t>, such as R and Python, with </a:t>
            </a:r>
            <a:r>
              <a:rPr lang="en" sz="1500" b="1">
                <a:solidFill>
                  <a:schemeClr val="accent1"/>
                </a:solidFill>
                <a:latin typeface="Roboto"/>
                <a:ea typeface="Roboto"/>
                <a:cs typeface="Roboto"/>
                <a:sym typeface="Roboto"/>
              </a:rPr>
              <a:t>the speed of “compiled” language</a:t>
            </a:r>
            <a:r>
              <a:rPr lang="en" sz="1500"/>
              <a:t> such as C. </a:t>
            </a:r>
            <a:endParaRPr sz="1500"/>
          </a:p>
          <a:p>
            <a:pPr marL="0" marR="0" lvl="0" indent="0" algn="l" rtl="0">
              <a:lnSpc>
                <a:spcPct val="100000"/>
              </a:lnSpc>
              <a:spcBef>
                <a:spcPts val="1000"/>
              </a:spcBef>
              <a:spcAft>
                <a:spcPts val="1000"/>
              </a:spcAft>
              <a:buNone/>
            </a:pPr>
            <a:endParaRPr sz="1500"/>
          </a:p>
        </p:txBody>
      </p:sp>
      <p:sp>
        <p:nvSpPr>
          <p:cNvPr id="357" name="Google Shape;357;p32"/>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Powerful Language</a:t>
            </a:r>
            <a:r>
              <a:rPr lang="en" sz="1800"/>
              <a:t> </a:t>
            </a:r>
            <a:r>
              <a:rPr lang="en" sz="1800" b="1">
                <a:latin typeface="Roboto"/>
                <a:ea typeface="Roboto"/>
                <a:cs typeface="Roboto"/>
                <a:sym typeface="Roboto"/>
              </a:rPr>
              <a:t>Julia with Parallel Computing</a:t>
            </a:r>
            <a:endParaRPr sz="1800"/>
          </a:p>
        </p:txBody>
      </p:sp>
      <p:sp>
        <p:nvSpPr>
          <p:cNvPr id="358" name="Google Shape;358;p32"/>
          <p:cNvSpPr txBox="1"/>
          <p:nvPr/>
        </p:nvSpPr>
        <p:spPr>
          <a:xfrm>
            <a:off x="534825" y="1354125"/>
            <a:ext cx="3870600" cy="2147100"/>
          </a:xfrm>
          <a:prstGeom prst="rect">
            <a:avLst/>
          </a:prstGeom>
          <a:noFill/>
          <a:ln>
            <a:noFill/>
          </a:ln>
        </p:spPr>
        <p:txBody>
          <a:bodyPr spcFirstLastPara="1" wrap="square" lIns="91425" tIns="91425" rIns="91425" bIns="91425" anchor="t" anchorCtr="0">
            <a:spAutoFit/>
          </a:bodyPr>
          <a:lstStyle/>
          <a:p>
            <a:pPr marL="457200" lvl="0" indent="-323850" algn="l" rtl="0">
              <a:lnSpc>
                <a:spcPct val="150000"/>
              </a:lnSpc>
              <a:spcBef>
                <a:spcPts val="0"/>
              </a:spcBef>
              <a:spcAft>
                <a:spcPts val="0"/>
              </a:spcAft>
              <a:buClr>
                <a:schemeClr val="dk1"/>
              </a:buClr>
              <a:buSzPts val="1500"/>
              <a:buFont typeface="Roboto Light"/>
              <a:buChar char="●"/>
            </a:pPr>
            <a:r>
              <a:rPr lang="en" sz="1500" b="1">
                <a:solidFill>
                  <a:schemeClr val="accent1"/>
                </a:solidFill>
                <a:latin typeface="Roboto"/>
                <a:ea typeface="Roboto"/>
                <a:cs typeface="Roboto"/>
                <a:sym typeface="Roboto"/>
              </a:rPr>
              <a:t>Rapid</a:t>
            </a:r>
            <a:r>
              <a:rPr lang="en" sz="1500">
                <a:solidFill>
                  <a:schemeClr val="accent1"/>
                </a:solidFill>
                <a:latin typeface="Roboto Light"/>
                <a:ea typeface="Roboto Light"/>
                <a:cs typeface="Roboto Light"/>
                <a:sym typeface="Roboto Light"/>
              </a:rPr>
              <a:t> </a:t>
            </a:r>
            <a:r>
              <a:rPr lang="en" sz="1500">
                <a:solidFill>
                  <a:schemeClr val="dk1"/>
                </a:solidFill>
                <a:latin typeface="Roboto Light"/>
                <a:ea typeface="Roboto Light"/>
                <a:cs typeface="Roboto Light"/>
                <a:sym typeface="Roboto Light"/>
              </a:rPr>
              <a:t>prototyping and production.</a:t>
            </a:r>
            <a:endParaRPr sz="1500">
              <a:solidFill>
                <a:schemeClr val="dk1"/>
              </a:solidFill>
              <a:latin typeface="Roboto Light"/>
              <a:ea typeface="Roboto Light"/>
              <a:cs typeface="Roboto Light"/>
              <a:sym typeface="Roboto Light"/>
            </a:endParaRPr>
          </a:p>
          <a:p>
            <a:pPr marL="457200" lvl="0" indent="-323850" algn="l" rtl="0">
              <a:lnSpc>
                <a:spcPct val="150000"/>
              </a:lnSpc>
              <a:spcBef>
                <a:spcPts val="0"/>
              </a:spcBef>
              <a:spcAft>
                <a:spcPts val="0"/>
              </a:spcAft>
              <a:buClr>
                <a:schemeClr val="dk1"/>
              </a:buClr>
              <a:buSzPts val="1500"/>
              <a:buFont typeface="Roboto Light"/>
              <a:buChar char="●"/>
            </a:pPr>
            <a:r>
              <a:rPr lang="en" sz="1500">
                <a:solidFill>
                  <a:schemeClr val="dk1"/>
                </a:solidFill>
                <a:latin typeface="Roboto Light"/>
                <a:ea typeface="Roboto Light"/>
                <a:cs typeface="Roboto Light"/>
                <a:sym typeface="Roboto Light"/>
              </a:rPr>
              <a:t>Overcomes the two-language problem.</a:t>
            </a:r>
            <a:endParaRPr sz="1500">
              <a:solidFill>
                <a:schemeClr val="dk1"/>
              </a:solidFill>
              <a:latin typeface="Roboto Light"/>
              <a:ea typeface="Roboto Light"/>
              <a:cs typeface="Roboto Light"/>
              <a:sym typeface="Roboto Light"/>
            </a:endParaRPr>
          </a:p>
          <a:p>
            <a:pPr marL="457200" lvl="0" indent="-323850" algn="l" rtl="0">
              <a:lnSpc>
                <a:spcPct val="150000"/>
              </a:lnSpc>
              <a:spcBef>
                <a:spcPts val="0"/>
              </a:spcBef>
              <a:spcAft>
                <a:spcPts val="0"/>
              </a:spcAft>
              <a:buClr>
                <a:schemeClr val="dk1"/>
              </a:buClr>
              <a:buSzPts val="1500"/>
              <a:buFont typeface="Roboto Light"/>
              <a:buChar char="●"/>
            </a:pPr>
            <a:r>
              <a:rPr lang="en" sz="1500">
                <a:solidFill>
                  <a:schemeClr val="dk1"/>
                </a:solidFill>
                <a:latin typeface="Roboto Light"/>
                <a:ea typeface="Roboto Light"/>
                <a:cs typeface="Roboto Light"/>
                <a:sym typeface="Roboto Light"/>
              </a:rPr>
              <a:t>User-friendly </a:t>
            </a:r>
            <a:r>
              <a:rPr lang="en" sz="1500">
                <a:solidFill>
                  <a:schemeClr val="accent1"/>
                </a:solidFill>
                <a:latin typeface="Roboto Light"/>
                <a:ea typeface="Roboto Light"/>
                <a:cs typeface="Roboto Light"/>
                <a:sym typeface="Roboto Light"/>
              </a:rPr>
              <a:t>distributed computing</a:t>
            </a:r>
            <a:r>
              <a:rPr lang="en" sz="1500">
                <a:solidFill>
                  <a:schemeClr val="dk1"/>
                </a:solidFill>
                <a:latin typeface="Roboto Light"/>
                <a:ea typeface="Roboto Light"/>
                <a:cs typeface="Roboto Light"/>
                <a:sym typeface="Roboto Light"/>
              </a:rPr>
              <a:t>. </a:t>
            </a:r>
            <a:endParaRPr sz="1500">
              <a:solidFill>
                <a:schemeClr val="dk1"/>
              </a:solidFill>
              <a:latin typeface="Roboto Light"/>
              <a:ea typeface="Roboto Light"/>
              <a:cs typeface="Roboto Light"/>
              <a:sym typeface="Roboto Light"/>
            </a:endParaRPr>
          </a:p>
          <a:p>
            <a:pPr marL="914400" lvl="1" indent="-323850" algn="l" rtl="0">
              <a:lnSpc>
                <a:spcPct val="150000"/>
              </a:lnSpc>
              <a:spcBef>
                <a:spcPts val="0"/>
              </a:spcBef>
              <a:spcAft>
                <a:spcPts val="0"/>
              </a:spcAft>
              <a:buClr>
                <a:schemeClr val="accent1"/>
              </a:buClr>
              <a:buSzPts val="1500"/>
              <a:buFont typeface="Roboto Light"/>
              <a:buChar char="○"/>
            </a:pPr>
            <a:r>
              <a:rPr lang="en" sz="1500" b="1">
                <a:solidFill>
                  <a:schemeClr val="accent1"/>
                </a:solidFill>
                <a:latin typeface="Roboto"/>
                <a:ea typeface="Roboto"/>
                <a:cs typeface="Roboto"/>
                <a:sym typeface="Roboto"/>
              </a:rPr>
              <a:t>Parallel running across 96 cores on Amazon EC2 M5 instance. </a:t>
            </a:r>
            <a:endParaRPr sz="1500">
              <a:solidFill>
                <a:schemeClr val="dk1"/>
              </a:solidFill>
              <a:latin typeface="Roboto Light"/>
              <a:ea typeface="Roboto Light"/>
              <a:cs typeface="Roboto Light"/>
              <a:sym typeface="Roboto Light"/>
            </a:endParaRPr>
          </a:p>
          <a:p>
            <a:pPr marL="457200" lvl="0" indent="-323850" algn="l" rtl="0">
              <a:lnSpc>
                <a:spcPct val="150000"/>
              </a:lnSpc>
              <a:spcBef>
                <a:spcPts val="0"/>
              </a:spcBef>
              <a:spcAft>
                <a:spcPts val="0"/>
              </a:spcAft>
              <a:buClr>
                <a:schemeClr val="accent1"/>
              </a:buClr>
              <a:buSzPts val="1500"/>
              <a:buFont typeface="Roboto"/>
              <a:buChar char="●"/>
            </a:pPr>
            <a:r>
              <a:rPr lang="en" sz="1500" b="1">
                <a:solidFill>
                  <a:schemeClr val="accent1"/>
                </a:solidFill>
                <a:latin typeface="Roboto"/>
                <a:ea typeface="Roboto"/>
                <a:cs typeface="Roboto"/>
                <a:sym typeface="Roboto"/>
              </a:rPr>
              <a:t>Fast, easy, powerful!</a:t>
            </a:r>
            <a:endParaRPr sz="1500" b="1">
              <a:solidFill>
                <a:schemeClr val="accent1"/>
              </a:solidFill>
              <a:latin typeface="Roboto"/>
              <a:ea typeface="Roboto"/>
              <a:cs typeface="Roboto"/>
              <a:sym typeface="Roboto"/>
            </a:endParaRPr>
          </a:p>
        </p:txBody>
      </p:sp>
      <p:pic>
        <p:nvPicPr>
          <p:cNvPr id="359" name="Google Shape;359;p32"/>
          <p:cNvPicPr preferRelativeResize="0"/>
          <p:nvPr/>
        </p:nvPicPr>
        <p:blipFill rotWithShape="1">
          <a:blip r:embed="rId3">
            <a:alphaModFix/>
          </a:blip>
          <a:srcRect/>
          <a:stretch/>
        </p:blipFill>
        <p:spPr>
          <a:xfrm>
            <a:off x="4405425" y="1469300"/>
            <a:ext cx="3983690" cy="2378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
                                        </p:tgtEl>
                                        <p:attrNameLst>
                                          <p:attrName>style.visibility</p:attrName>
                                        </p:attrNameLst>
                                      </p:cBhvr>
                                      <p:to>
                                        <p:strVal val="visible"/>
                                      </p:to>
                                    </p:set>
                                    <p:animEffect transition="in" filter="fade">
                                      <p:cBhvr>
                                        <p:cTn id="7" dur="1000"/>
                                        <p:tgtEl>
                                          <p:spTgt spid="3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8">
                                            <p:txEl>
                                              <p:pRg st="0" end="0"/>
                                            </p:txEl>
                                          </p:spTgt>
                                        </p:tgtEl>
                                        <p:attrNameLst>
                                          <p:attrName>style.visibility</p:attrName>
                                        </p:attrNameLst>
                                      </p:cBhvr>
                                      <p:to>
                                        <p:strVal val="visible"/>
                                      </p:to>
                                    </p:set>
                                    <p:animEffect transition="in" filter="fade">
                                      <p:cBhvr>
                                        <p:cTn id="12" dur="1000"/>
                                        <p:tgtEl>
                                          <p:spTgt spid="3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8">
                                            <p:txEl>
                                              <p:pRg st="1" end="1"/>
                                            </p:txEl>
                                          </p:spTgt>
                                        </p:tgtEl>
                                        <p:attrNameLst>
                                          <p:attrName>style.visibility</p:attrName>
                                        </p:attrNameLst>
                                      </p:cBhvr>
                                      <p:to>
                                        <p:strVal val="visible"/>
                                      </p:to>
                                    </p:set>
                                    <p:animEffect transition="in" filter="fade">
                                      <p:cBhvr>
                                        <p:cTn id="17" dur="1000"/>
                                        <p:tgtEl>
                                          <p:spTgt spid="3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8">
                                            <p:txEl>
                                              <p:pRg st="2" end="2"/>
                                            </p:txEl>
                                          </p:spTgt>
                                        </p:tgtEl>
                                        <p:attrNameLst>
                                          <p:attrName>style.visibility</p:attrName>
                                        </p:attrNameLst>
                                      </p:cBhvr>
                                      <p:to>
                                        <p:strVal val="visible"/>
                                      </p:to>
                                    </p:set>
                                    <p:animEffect transition="in" filter="fade">
                                      <p:cBhvr>
                                        <p:cTn id="22" dur="1000"/>
                                        <p:tgtEl>
                                          <p:spTgt spid="3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8">
                                            <p:txEl>
                                              <p:pRg st="3" end="3"/>
                                            </p:txEl>
                                          </p:spTgt>
                                        </p:tgtEl>
                                        <p:attrNameLst>
                                          <p:attrName>style.visibility</p:attrName>
                                        </p:attrNameLst>
                                      </p:cBhvr>
                                      <p:to>
                                        <p:strVal val="visible"/>
                                      </p:to>
                                    </p:set>
                                    <p:animEffect transition="in" filter="fade">
                                      <p:cBhvr>
                                        <p:cTn id="27" dur="1000"/>
                                        <p:tgtEl>
                                          <p:spTgt spid="3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8">
                                            <p:txEl>
                                              <p:pRg st="4" end="4"/>
                                            </p:txEl>
                                          </p:spTgt>
                                        </p:tgtEl>
                                        <p:attrNameLst>
                                          <p:attrName>style.visibility</p:attrName>
                                        </p:attrNameLst>
                                      </p:cBhvr>
                                      <p:to>
                                        <p:strVal val="visible"/>
                                      </p:to>
                                    </p:set>
                                    <p:animEffect transition="in" filter="fade">
                                      <p:cBhvr>
                                        <p:cTn id="32" dur="1000"/>
                                        <p:tgtEl>
                                          <p:spTgt spid="3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3"/>
          <p:cNvSpPr txBox="1">
            <a:spLocks noGrp="1"/>
          </p:cNvSpPr>
          <p:nvPr>
            <p:ph type="body" idx="2"/>
          </p:nvPr>
        </p:nvSpPr>
        <p:spPr>
          <a:xfrm>
            <a:off x="534825" y="738000"/>
            <a:ext cx="84075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365" name="Google Shape;365;p33"/>
          <p:cNvSpPr txBox="1">
            <a:spLocks noGrp="1"/>
          </p:cNvSpPr>
          <p:nvPr>
            <p:ph type="title"/>
          </p:nvPr>
        </p:nvSpPr>
        <p:spPr>
          <a:xfrm>
            <a:off x="503400" y="236925"/>
            <a:ext cx="8137200" cy="41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Outcomes: </a:t>
            </a:r>
            <a:r>
              <a:rPr lang="en" sz="1800" b="1">
                <a:latin typeface="Roboto"/>
                <a:ea typeface="Roboto"/>
                <a:cs typeface="Roboto"/>
                <a:sym typeface="Roboto"/>
              </a:rPr>
              <a:t>Intercept Cancers Earlier in Time</a:t>
            </a:r>
            <a:endParaRPr/>
          </a:p>
        </p:txBody>
      </p:sp>
      <p:sp>
        <p:nvSpPr>
          <p:cNvPr id="366" name="Google Shape;366;p33"/>
          <p:cNvSpPr txBox="1"/>
          <p:nvPr/>
        </p:nvSpPr>
        <p:spPr>
          <a:xfrm>
            <a:off x="491525" y="3659100"/>
            <a:ext cx="80487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*CIs that include 0 are in bold. </a:t>
            </a:r>
            <a:endParaRPr sz="800"/>
          </a:p>
          <a:p>
            <a:pPr marL="0" lvl="0" indent="0" algn="l" rtl="0">
              <a:spcBef>
                <a:spcPts val="0"/>
              </a:spcBef>
              <a:spcAft>
                <a:spcPts val="0"/>
              </a:spcAft>
              <a:buNone/>
            </a:pPr>
            <a:r>
              <a:rPr lang="en" sz="800" b="1" baseline="30000">
                <a:highlight>
                  <a:srgbClr val="FFFFFF"/>
                </a:highlight>
              </a:rPr>
              <a:t>†</a:t>
            </a:r>
            <a:r>
              <a:rPr lang="en" sz="800"/>
              <a:t>Y11 reflects a study length of 11 years after randomization. </a:t>
            </a:r>
            <a:endParaRPr sz="800"/>
          </a:p>
          <a:p>
            <a:pPr marL="0" lvl="0" indent="0" algn="l" rtl="0">
              <a:spcBef>
                <a:spcPts val="0"/>
              </a:spcBef>
              <a:spcAft>
                <a:spcPts val="0"/>
              </a:spcAft>
              <a:buNone/>
            </a:pPr>
            <a:r>
              <a:rPr lang="en" sz="800" b="1" baseline="30000"/>
              <a:t>‡</a:t>
            </a:r>
            <a:r>
              <a:rPr lang="en" sz="800"/>
              <a:t>Three different tumor growth rates were represented by three sets of dwell times in modeling.</a:t>
            </a:r>
            <a:endParaRPr sz="800"/>
          </a:p>
          <a:p>
            <a:pPr marL="0" lvl="0" indent="0" algn="l" rtl="0">
              <a:spcBef>
                <a:spcPts val="0"/>
              </a:spcBef>
              <a:spcAft>
                <a:spcPts val="0"/>
              </a:spcAft>
              <a:buNone/>
            </a:pPr>
            <a:r>
              <a:rPr lang="en" sz="800" b="1" baseline="30000"/>
              <a:t>§</a:t>
            </a:r>
            <a:r>
              <a:rPr lang="en" sz="800"/>
              <a:t>Cum.=Cumulatively. </a:t>
            </a:r>
            <a:endParaRPr sz="1100">
              <a:latin typeface="Roboto"/>
              <a:ea typeface="Roboto"/>
              <a:cs typeface="Roboto"/>
              <a:sym typeface="Roboto"/>
            </a:endParaRPr>
          </a:p>
        </p:txBody>
      </p:sp>
      <p:sp>
        <p:nvSpPr>
          <p:cNvPr id="367" name="Google Shape;367;p33"/>
          <p:cNvSpPr txBox="1"/>
          <p:nvPr/>
        </p:nvSpPr>
        <p:spPr>
          <a:xfrm>
            <a:off x="425425" y="638175"/>
            <a:ext cx="37170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t>Table 1. Cumulative proportions of more cancers detected in the interventional arm compared with the control arm after three rounds of screening*</a:t>
            </a:r>
            <a:endParaRPr sz="1100" b="1"/>
          </a:p>
          <a:p>
            <a:pPr marL="0" lvl="0" indent="0" algn="l" rtl="0">
              <a:spcBef>
                <a:spcPts val="0"/>
              </a:spcBef>
              <a:spcAft>
                <a:spcPts val="0"/>
              </a:spcAft>
              <a:buNone/>
            </a:pPr>
            <a:endParaRPr>
              <a:latin typeface="Roboto"/>
              <a:ea typeface="Roboto"/>
              <a:cs typeface="Roboto"/>
              <a:sym typeface="Roboto"/>
            </a:endParaRPr>
          </a:p>
        </p:txBody>
      </p:sp>
      <p:sp>
        <p:nvSpPr>
          <p:cNvPr id="368" name="Google Shape;368;p33"/>
          <p:cNvSpPr txBox="1"/>
          <p:nvPr/>
        </p:nvSpPr>
        <p:spPr>
          <a:xfrm>
            <a:off x="4013500" y="1380300"/>
            <a:ext cx="4749600" cy="21348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Prevalent screening (screening-naive): intercepted most cancers (that would </a:t>
            </a:r>
            <a:r>
              <a:rPr lang="en" b="1">
                <a:solidFill>
                  <a:schemeClr val="accent1"/>
                </a:solidFill>
                <a:latin typeface="Roboto"/>
                <a:ea typeface="Roboto"/>
                <a:cs typeface="Roboto"/>
                <a:sym typeface="Roboto"/>
              </a:rPr>
              <a:t>eventually surface clinically</a:t>
            </a:r>
            <a:r>
              <a:rPr lang="en">
                <a:solidFill>
                  <a:schemeClr val="accent1"/>
                </a:solidFill>
                <a:latin typeface="Roboto"/>
                <a:ea typeface="Roboto"/>
                <a:cs typeface="Roboto"/>
                <a:sym typeface="Roboto"/>
              </a:rPr>
              <a:t>) that were routine care </a:t>
            </a:r>
            <a:r>
              <a:rPr lang="en" b="1">
                <a:solidFill>
                  <a:schemeClr val="accent1"/>
                </a:solidFill>
                <a:latin typeface="Roboto"/>
                <a:ea typeface="Roboto"/>
                <a:cs typeface="Roboto"/>
                <a:sym typeface="Roboto"/>
              </a:rPr>
              <a:t>undetectable </a:t>
            </a:r>
            <a:r>
              <a:rPr lang="en">
                <a:solidFill>
                  <a:schemeClr val="accent1"/>
                </a:solidFill>
                <a:latin typeface="Roboto"/>
                <a:ea typeface="Roboto"/>
                <a:cs typeface="Roboto"/>
                <a:sym typeface="Roboto"/>
              </a:rPr>
              <a:t>but MCED </a:t>
            </a:r>
            <a:r>
              <a:rPr lang="en" b="1">
                <a:solidFill>
                  <a:schemeClr val="accent1"/>
                </a:solidFill>
                <a:latin typeface="Roboto"/>
                <a:ea typeface="Roboto"/>
                <a:cs typeface="Roboto"/>
                <a:sym typeface="Roboto"/>
              </a:rPr>
              <a:t>detectable</a:t>
            </a:r>
            <a:r>
              <a:rPr lang="en">
                <a:solidFill>
                  <a:schemeClr val="accent1"/>
                </a:solidFill>
                <a:latin typeface="Roboto"/>
                <a:ea typeface="Roboto"/>
                <a:cs typeface="Roboto"/>
                <a:sym typeface="Roboto"/>
              </a:rPr>
              <a:t> at the time of screening.</a:t>
            </a: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Incident screenings (screening-experienced): intercepted additional such cancers and newly developed cancers also earlier in time.</a:t>
            </a: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MCED intercepted cancers years earlier. </a:t>
            </a:r>
            <a:endParaRPr>
              <a:solidFill>
                <a:schemeClr val="accent1"/>
              </a:solidFill>
              <a:latin typeface="Roboto"/>
              <a:ea typeface="Roboto"/>
              <a:cs typeface="Roboto"/>
              <a:sym typeface="Roboto"/>
            </a:endParaRPr>
          </a:p>
        </p:txBody>
      </p:sp>
      <p:sp>
        <p:nvSpPr>
          <p:cNvPr id="369" name="Google Shape;369;p33"/>
          <p:cNvSpPr txBox="1"/>
          <p:nvPr/>
        </p:nvSpPr>
        <p:spPr>
          <a:xfrm>
            <a:off x="354800" y="4368600"/>
            <a:ext cx="6885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CI: Confidence Interval; MCED, Multi-Cancer Early Detection. </a:t>
            </a:r>
            <a:endParaRPr sz="1000">
              <a:solidFill>
                <a:srgbClr val="949494"/>
              </a:solidFill>
              <a:latin typeface="Roboto Light"/>
              <a:ea typeface="Roboto Light"/>
              <a:cs typeface="Roboto Light"/>
              <a:sym typeface="Roboto Light"/>
            </a:endParaRPr>
          </a:p>
        </p:txBody>
      </p:sp>
      <p:graphicFrame>
        <p:nvGraphicFramePr>
          <p:cNvPr id="370" name="Google Shape;370;p33"/>
          <p:cNvGraphicFramePr/>
          <p:nvPr/>
        </p:nvGraphicFramePr>
        <p:xfrm>
          <a:off x="534825" y="1269225"/>
          <a:ext cx="3571875" cy="2390775"/>
        </p:xfrm>
        <a:graphic>
          <a:graphicData uri="http://schemas.openxmlformats.org/drawingml/2006/table">
            <a:tbl>
              <a:tblPr>
                <a:noFill/>
                <a:tableStyleId>{70C0E8B9-6678-42BC-8849-8889C1419B43}</a:tableStyleId>
              </a:tblPr>
              <a:tblGrid>
                <a:gridCol w="952500">
                  <a:extLst>
                    <a:ext uri="{9D8B030D-6E8A-4147-A177-3AD203B41FA5}">
                      <a16:colId xmlns:a16="http://schemas.microsoft.com/office/drawing/2014/main" val="20000"/>
                    </a:ext>
                  </a:extLst>
                </a:gridCol>
                <a:gridCol w="923925">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857250">
                  <a:extLst>
                    <a:ext uri="{9D8B030D-6E8A-4147-A177-3AD203B41FA5}">
                      <a16:colId xmlns:a16="http://schemas.microsoft.com/office/drawing/2014/main" val="20003"/>
                    </a:ext>
                  </a:extLst>
                </a:gridCol>
              </a:tblGrid>
              <a:tr h="476250">
                <a:tc>
                  <a:txBody>
                    <a:bodyPr/>
                    <a:lstStyle/>
                    <a:p>
                      <a:pPr marL="0" lvl="0" indent="0" algn="l" rtl="0">
                        <a:spcBef>
                          <a:spcPts val="0"/>
                        </a:spcBef>
                        <a:spcAft>
                          <a:spcPts val="0"/>
                        </a:spcAft>
                        <a:buNone/>
                      </a:pPr>
                      <a:r>
                        <a:rPr lang="en" sz="1100" b="1"/>
                        <a:t>Tumor growth</a:t>
                      </a:r>
                      <a:r>
                        <a:rPr lang="en" sz="1100" b="1" baseline="30000"/>
                        <a:t>‡</a:t>
                      </a:r>
                      <a:endParaRPr sz="1100" b="1" baseline="30000"/>
                    </a:p>
                  </a:txBody>
                  <a:tcPr marL="63500" marR="63500" marT="63500" marB="63500">
                    <a:lnL w="12700"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b="1"/>
                        <a:t>Prevalent screening</a:t>
                      </a:r>
                      <a:endParaRPr sz="11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b="1"/>
                        <a:t>Y3</a:t>
                      </a:r>
                      <a:endParaRPr sz="1100" b="1"/>
                    </a:p>
                    <a:p>
                      <a:pPr marL="0" lvl="0" indent="0" algn="l" rtl="0">
                        <a:spcBef>
                          <a:spcPts val="0"/>
                        </a:spcBef>
                        <a:spcAft>
                          <a:spcPts val="0"/>
                        </a:spcAft>
                        <a:buNone/>
                      </a:pPr>
                      <a:r>
                        <a:rPr lang="en" sz="1100" b="1"/>
                        <a:t>(Cum.</a:t>
                      </a:r>
                      <a:r>
                        <a:rPr lang="en" sz="1100" b="1" baseline="30000"/>
                        <a:t>§</a:t>
                      </a:r>
                      <a:r>
                        <a:rPr lang="en" sz="1100" b="1"/>
                        <a:t>)</a:t>
                      </a:r>
                      <a:endParaRPr sz="11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b="1"/>
                        <a:t>Y11</a:t>
                      </a:r>
                      <a:r>
                        <a:rPr lang="en" sz="1100" b="1" baseline="30000">
                          <a:highlight>
                            <a:srgbClr val="FFFFFF"/>
                          </a:highlight>
                        </a:rPr>
                        <a:t>†</a:t>
                      </a:r>
                      <a:endParaRPr sz="1100" b="1" baseline="30000"/>
                    </a:p>
                    <a:p>
                      <a:pPr marL="0" lvl="0" indent="0" algn="l" rtl="0">
                        <a:spcBef>
                          <a:spcPts val="0"/>
                        </a:spcBef>
                        <a:spcAft>
                          <a:spcPts val="0"/>
                        </a:spcAft>
                        <a:buNone/>
                      </a:pPr>
                      <a:r>
                        <a:rPr lang="en" sz="1100" b="1"/>
                        <a:t>(Cum.)</a:t>
                      </a:r>
                      <a:endParaRPr sz="1100" b="1"/>
                    </a:p>
                  </a:txBody>
                  <a:tcPr marL="63500" marR="63500" marT="63500" marB="63500">
                    <a:lnL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38175">
                <a:tc>
                  <a:txBody>
                    <a:bodyPr/>
                    <a:lstStyle/>
                    <a:p>
                      <a:pPr marL="0" lvl="0" indent="0" algn="l" rtl="0">
                        <a:spcBef>
                          <a:spcPts val="0"/>
                        </a:spcBef>
                        <a:spcAft>
                          <a:spcPts val="0"/>
                        </a:spcAft>
                        <a:buNone/>
                      </a:pPr>
                      <a:r>
                        <a:rPr lang="en" sz="1100"/>
                        <a:t>Slow</a:t>
                      </a:r>
                      <a:endParaRPr sz="1100"/>
                    </a:p>
                  </a:txBody>
                  <a:tcPr marL="63500" marR="63500" marT="63500" marB="63500">
                    <a:lnL w="12700"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123.83%</a:t>
                      </a:r>
                      <a:endParaRPr sz="1100"/>
                    </a:p>
                    <a:p>
                      <a:pPr marL="0" lvl="0" indent="0" algn="l" rtl="0">
                        <a:spcBef>
                          <a:spcPts val="0"/>
                        </a:spcBef>
                        <a:spcAft>
                          <a:spcPts val="0"/>
                        </a:spcAft>
                        <a:buNone/>
                      </a:pPr>
                      <a:r>
                        <a:rPr lang="en" sz="1100"/>
                        <a:t>(102.77% to 146.98%)</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44.58%</a:t>
                      </a:r>
                      <a:endParaRPr sz="1100"/>
                    </a:p>
                    <a:p>
                      <a:pPr marL="0" lvl="0" indent="0" algn="l" rtl="0">
                        <a:spcBef>
                          <a:spcPts val="0"/>
                        </a:spcBef>
                        <a:spcAft>
                          <a:spcPts val="0"/>
                        </a:spcAft>
                        <a:buNone/>
                      </a:pPr>
                      <a:r>
                        <a:rPr lang="en" sz="1100"/>
                        <a:t>(35.96% to 53.56%)</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7.71%</a:t>
                      </a:r>
                      <a:endParaRPr sz="1100"/>
                    </a:p>
                    <a:p>
                      <a:pPr marL="0" lvl="0" indent="0" algn="l" rtl="0">
                        <a:spcBef>
                          <a:spcPts val="0"/>
                        </a:spcBef>
                        <a:spcAft>
                          <a:spcPts val="0"/>
                        </a:spcAft>
                        <a:buNone/>
                      </a:pPr>
                      <a:r>
                        <a:rPr lang="en" sz="1100"/>
                        <a:t>(3.87% to 11.51%)</a:t>
                      </a:r>
                      <a:endParaRPr sz="1100"/>
                    </a:p>
                  </a:txBody>
                  <a:tcPr marL="63500" marR="63500" marT="63500" marB="63500">
                    <a:lnL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38175">
                <a:tc>
                  <a:txBody>
                    <a:bodyPr/>
                    <a:lstStyle/>
                    <a:p>
                      <a:pPr marL="0" lvl="0" indent="0" algn="l" rtl="0">
                        <a:spcBef>
                          <a:spcPts val="0"/>
                        </a:spcBef>
                        <a:spcAft>
                          <a:spcPts val="0"/>
                        </a:spcAft>
                        <a:buNone/>
                      </a:pPr>
                      <a:r>
                        <a:rPr lang="en" sz="1100"/>
                        <a:t>Fast</a:t>
                      </a:r>
                      <a:endParaRPr sz="1100"/>
                    </a:p>
                  </a:txBody>
                  <a:tcPr marL="63500" marR="63500" marT="63500" marB="63500">
                    <a:lnL w="12700"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72.63%</a:t>
                      </a:r>
                      <a:endParaRPr sz="1100"/>
                    </a:p>
                    <a:p>
                      <a:pPr marL="0" lvl="0" indent="0" algn="l" rtl="0">
                        <a:spcBef>
                          <a:spcPts val="0"/>
                        </a:spcBef>
                        <a:spcAft>
                          <a:spcPts val="0"/>
                        </a:spcAft>
                        <a:buNone/>
                      </a:pPr>
                      <a:r>
                        <a:rPr lang="en" sz="1100"/>
                        <a:t>(55.63% to 88.62%)</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26.06%</a:t>
                      </a:r>
                      <a:endParaRPr sz="1100"/>
                    </a:p>
                    <a:p>
                      <a:pPr marL="0" lvl="0" indent="0" algn="l" rtl="0">
                        <a:spcBef>
                          <a:spcPts val="0"/>
                        </a:spcBef>
                        <a:spcAft>
                          <a:spcPts val="0"/>
                        </a:spcAft>
                        <a:buNone/>
                      </a:pPr>
                      <a:r>
                        <a:rPr lang="en" sz="1100"/>
                        <a:t>(18.26% to 34.72%)</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b="1"/>
                        <a:t>3.74%</a:t>
                      </a:r>
                      <a:endParaRPr sz="1100" b="1"/>
                    </a:p>
                    <a:p>
                      <a:pPr marL="0" lvl="0" indent="0" algn="l" rtl="0">
                        <a:spcBef>
                          <a:spcPts val="0"/>
                        </a:spcBef>
                        <a:spcAft>
                          <a:spcPts val="0"/>
                        </a:spcAft>
                        <a:buNone/>
                      </a:pPr>
                      <a:r>
                        <a:rPr lang="en" sz="1100" b="1"/>
                        <a:t>(−0.17% to 8.12%)</a:t>
                      </a:r>
                      <a:endParaRPr sz="1100" b="1"/>
                    </a:p>
                  </a:txBody>
                  <a:tcPr marL="63500" marR="63500" marT="63500" marB="63500">
                    <a:lnL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38175">
                <a:tc>
                  <a:txBody>
                    <a:bodyPr/>
                    <a:lstStyle/>
                    <a:p>
                      <a:pPr marL="0" lvl="0" indent="0" algn="l" rtl="0">
                        <a:spcBef>
                          <a:spcPts val="0"/>
                        </a:spcBef>
                        <a:spcAft>
                          <a:spcPts val="0"/>
                        </a:spcAft>
                        <a:buNone/>
                      </a:pPr>
                      <a:r>
                        <a:rPr lang="en" sz="1100"/>
                        <a:t>Aggressively fast</a:t>
                      </a:r>
                      <a:endParaRPr sz="1100"/>
                    </a:p>
                  </a:txBody>
                  <a:tcPr marL="63500" marR="63500" marT="63500" marB="63500">
                    <a:lnL w="12700"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32.10%</a:t>
                      </a:r>
                      <a:endParaRPr sz="1100"/>
                    </a:p>
                    <a:p>
                      <a:pPr marL="0" lvl="0" indent="0" algn="l" rtl="0">
                        <a:spcBef>
                          <a:spcPts val="0"/>
                        </a:spcBef>
                        <a:spcAft>
                          <a:spcPts val="0"/>
                        </a:spcAft>
                        <a:buNone/>
                      </a:pPr>
                      <a:r>
                        <a:rPr lang="en" sz="1100"/>
                        <a:t>(19.32% to 46.87%)</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11.87%</a:t>
                      </a:r>
                      <a:endParaRPr sz="1100"/>
                    </a:p>
                    <a:p>
                      <a:pPr marL="0" lvl="0" indent="0" algn="l" rtl="0">
                        <a:spcBef>
                          <a:spcPts val="0"/>
                        </a:spcBef>
                        <a:spcAft>
                          <a:spcPts val="0"/>
                        </a:spcAft>
                        <a:buNone/>
                      </a:pPr>
                      <a:r>
                        <a:rPr lang="en" sz="1100"/>
                        <a:t>(5.41% to 18.91%)</a:t>
                      </a:r>
                      <a:endParaRPr sz="1100"/>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b="1"/>
                        <a:t>1.45%</a:t>
                      </a:r>
                      <a:endParaRPr sz="1100" b="1"/>
                    </a:p>
                    <a:p>
                      <a:pPr marL="0" lvl="0" indent="0" algn="l" rtl="0">
                        <a:spcBef>
                          <a:spcPts val="0"/>
                        </a:spcBef>
                        <a:spcAft>
                          <a:spcPts val="0"/>
                        </a:spcAft>
                        <a:buNone/>
                      </a:pPr>
                      <a:r>
                        <a:rPr lang="en" sz="1100" b="1"/>
                        <a:t>(−2.41% to 5.52%)</a:t>
                      </a:r>
                      <a:endParaRPr sz="1100" b="1"/>
                    </a:p>
                  </a:txBody>
                  <a:tcPr marL="63500" marR="63500" marT="63500" marB="63500">
                    <a:lnL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xEl>
                                              <p:pRg st="0" end="0"/>
                                            </p:txEl>
                                          </p:spTgt>
                                        </p:tgtEl>
                                        <p:attrNameLst>
                                          <p:attrName>style.visibility</p:attrName>
                                        </p:attrNameLst>
                                      </p:cBhvr>
                                      <p:to>
                                        <p:strVal val="visible"/>
                                      </p:to>
                                    </p:set>
                                    <p:animEffect transition="in" filter="fade">
                                      <p:cBhvr>
                                        <p:cTn id="7" dur="1000"/>
                                        <p:tgtEl>
                                          <p:spTgt spid="3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8">
                                            <p:txEl>
                                              <p:pRg st="1" end="1"/>
                                            </p:txEl>
                                          </p:spTgt>
                                        </p:tgtEl>
                                        <p:attrNameLst>
                                          <p:attrName>style.visibility</p:attrName>
                                        </p:attrNameLst>
                                      </p:cBhvr>
                                      <p:to>
                                        <p:strVal val="visible"/>
                                      </p:to>
                                    </p:set>
                                    <p:animEffect transition="in" filter="fade">
                                      <p:cBhvr>
                                        <p:cTn id="12" dur="1000"/>
                                        <p:tgtEl>
                                          <p:spTgt spid="3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8">
                                            <p:txEl>
                                              <p:pRg st="2" end="2"/>
                                            </p:txEl>
                                          </p:spTgt>
                                        </p:tgtEl>
                                        <p:attrNameLst>
                                          <p:attrName>style.visibility</p:attrName>
                                        </p:attrNameLst>
                                      </p:cBhvr>
                                      <p:to>
                                        <p:strVal val="visible"/>
                                      </p:to>
                                    </p:set>
                                    <p:animEffect transition="in" filter="fade">
                                      <p:cBhvr>
                                        <p:cTn id="17" dur="1000"/>
                                        <p:tgtEl>
                                          <p:spTgt spid="3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4"/>
          <p:cNvSpPr txBox="1">
            <a:spLocks noGrp="1"/>
          </p:cNvSpPr>
          <p:nvPr>
            <p:ph type="body" idx="2"/>
          </p:nvPr>
        </p:nvSpPr>
        <p:spPr>
          <a:xfrm>
            <a:off x="306225" y="509400"/>
            <a:ext cx="84075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376" name="Google Shape;376;p34"/>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Outcomes: </a:t>
            </a:r>
            <a:r>
              <a:rPr lang="en" sz="1800" b="1">
                <a:latin typeface="Roboto"/>
                <a:ea typeface="Roboto"/>
                <a:cs typeface="Roboto"/>
                <a:sym typeface="Roboto"/>
              </a:rPr>
              <a:t>Significant Reduction in Stage III and IV Cancers</a:t>
            </a:r>
            <a:endParaRPr sz="1800" b="1">
              <a:latin typeface="Roboto"/>
              <a:ea typeface="Roboto"/>
              <a:cs typeface="Roboto"/>
              <a:sym typeface="Roboto"/>
            </a:endParaRPr>
          </a:p>
        </p:txBody>
      </p:sp>
      <p:sp>
        <p:nvSpPr>
          <p:cNvPr id="377" name="Google Shape;377;p34"/>
          <p:cNvSpPr txBox="1"/>
          <p:nvPr/>
        </p:nvSpPr>
        <p:spPr>
          <a:xfrm>
            <a:off x="411950" y="3425825"/>
            <a:ext cx="8048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*Results summarized at Y3. </a:t>
            </a:r>
            <a:endParaRPr sz="800"/>
          </a:p>
          <a:p>
            <a:pPr marL="0" lvl="0" indent="0" algn="l" rtl="0">
              <a:spcBef>
                <a:spcPts val="0"/>
              </a:spcBef>
              <a:spcAft>
                <a:spcPts val="0"/>
              </a:spcAft>
              <a:buNone/>
            </a:pPr>
            <a:r>
              <a:rPr lang="en" sz="800" b="1" baseline="30000">
                <a:highlight>
                  <a:srgbClr val="FFFFFF"/>
                </a:highlight>
              </a:rPr>
              <a:t>†</a:t>
            </a:r>
            <a:r>
              <a:rPr lang="en" sz="800"/>
              <a:t>Three different tumor growth rates were represented by three sets of dwell times in modeling.</a:t>
            </a:r>
            <a:endParaRPr sz="800"/>
          </a:p>
          <a:p>
            <a:pPr marL="0" lvl="0" indent="0" algn="l" rtl="0">
              <a:spcBef>
                <a:spcPts val="0"/>
              </a:spcBef>
              <a:spcAft>
                <a:spcPts val="0"/>
              </a:spcAft>
              <a:buNone/>
            </a:pPr>
            <a:r>
              <a:rPr lang="en" sz="800" b="1" baseline="30000"/>
              <a:t>‡</a:t>
            </a:r>
            <a:r>
              <a:rPr lang="en" sz="800"/>
              <a:t>Power to detect a significant reduction with a two-sided test. </a:t>
            </a:r>
            <a:endParaRPr sz="800"/>
          </a:p>
        </p:txBody>
      </p:sp>
      <p:sp>
        <p:nvSpPr>
          <p:cNvPr id="378" name="Google Shape;378;p34"/>
          <p:cNvSpPr txBox="1"/>
          <p:nvPr/>
        </p:nvSpPr>
        <p:spPr>
          <a:xfrm>
            <a:off x="330950" y="777425"/>
            <a:ext cx="5953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t>Table 2. Cumulatively absolute and relative reductions of stage III and IV cancers after three rounds of screening* </a:t>
            </a:r>
            <a:endParaRPr sz="1100" b="1"/>
          </a:p>
          <a:p>
            <a:pPr marL="0" lvl="0" indent="0" algn="l" rtl="0">
              <a:spcBef>
                <a:spcPts val="0"/>
              </a:spcBef>
              <a:spcAft>
                <a:spcPts val="0"/>
              </a:spcAft>
              <a:buNone/>
            </a:pPr>
            <a:endParaRPr>
              <a:latin typeface="Roboto"/>
              <a:ea typeface="Roboto"/>
              <a:cs typeface="Roboto"/>
              <a:sym typeface="Roboto"/>
            </a:endParaRPr>
          </a:p>
        </p:txBody>
      </p:sp>
      <p:graphicFrame>
        <p:nvGraphicFramePr>
          <p:cNvPr id="379" name="Google Shape;379;p34"/>
          <p:cNvGraphicFramePr/>
          <p:nvPr/>
        </p:nvGraphicFramePr>
        <p:xfrm>
          <a:off x="411950" y="1247775"/>
          <a:ext cx="5791200" cy="2143760"/>
        </p:xfrm>
        <a:graphic>
          <a:graphicData uri="http://schemas.openxmlformats.org/drawingml/2006/table">
            <a:tbl>
              <a:tblPr>
                <a:noFill/>
                <a:tableStyleId>{7E7FA57C-A12F-4EC5-9D5E-32294E7E1456}</a:tableStyleId>
              </a:tblPr>
              <a:tblGrid>
                <a:gridCol w="962025">
                  <a:extLst>
                    <a:ext uri="{9D8B030D-6E8A-4147-A177-3AD203B41FA5}">
                      <a16:colId xmlns:a16="http://schemas.microsoft.com/office/drawing/2014/main" val="20000"/>
                    </a:ext>
                  </a:extLst>
                </a:gridCol>
                <a:gridCol w="904875">
                  <a:extLst>
                    <a:ext uri="{9D8B030D-6E8A-4147-A177-3AD203B41FA5}">
                      <a16:colId xmlns:a16="http://schemas.microsoft.com/office/drawing/2014/main" val="20001"/>
                    </a:ext>
                  </a:extLst>
                </a:gridCol>
                <a:gridCol w="952500">
                  <a:extLst>
                    <a:ext uri="{9D8B030D-6E8A-4147-A177-3AD203B41FA5}">
                      <a16:colId xmlns:a16="http://schemas.microsoft.com/office/drawing/2014/main" val="20002"/>
                    </a:ext>
                  </a:extLst>
                </a:gridCol>
                <a:gridCol w="933450">
                  <a:extLst>
                    <a:ext uri="{9D8B030D-6E8A-4147-A177-3AD203B41FA5}">
                      <a16:colId xmlns:a16="http://schemas.microsoft.com/office/drawing/2014/main" val="20003"/>
                    </a:ext>
                  </a:extLst>
                </a:gridCol>
                <a:gridCol w="142875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tblGrid>
              <a:tr h="266700">
                <a:tc rowSpan="2">
                  <a:txBody>
                    <a:bodyPr/>
                    <a:lstStyle/>
                    <a:p>
                      <a:pPr marL="0" lvl="0" indent="0" algn="l" rtl="0">
                        <a:spcBef>
                          <a:spcPts val="0"/>
                        </a:spcBef>
                        <a:spcAft>
                          <a:spcPts val="0"/>
                        </a:spcAft>
                        <a:buNone/>
                      </a:pPr>
                      <a:r>
                        <a:rPr lang="en" sz="1100" b="1"/>
                        <a:t>Tumor growth</a:t>
                      </a:r>
                      <a:r>
                        <a:rPr lang="en" sz="1100" b="1" baseline="30000">
                          <a:highlight>
                            <a:srgbClr val="FFFFFF"/>
                          </a:highlight>
                        </a:rPr>
                        <a:t>†</a:t>
                      </a:r>
                      <a:endParaRPr sz="1100" b="1"/>
                    </a:p>
                  </a:txBody>
                  <a:tcPr marL="63500" marR="63500" marT="63500" marB="63500"/>
                </a:tc>
                <a:tc gridSpan="2">
                  <a:txBody>
                    <a:bodyPr/>
                    <a:lstStyle/>
                    <a:p>
                      <a:pPr marL="0" lvl="0" indent="0" algn="l" rtl="0">
                        <a:spcBef>
                          <a:spcPts val="0"/>
                        </a:spcBef>
                        <a:spcAft>
                          <a:spcPts val="0"/>
                        </a:spcAft>
                        <a:buNone/>
                      </a:pPr>
                      <a:r>
                        <a:rPr lang="en" sz="1100" b="1"/>
                        <a:t>Stage III and IV cancers</a:t>
                      </a:r>
                      <a:endParaRPr sz="1100" b="1"/>
                    </a:p>
                    <a:p>
                      <a:pPr marL="0" lvl="0" indent="0" algn="l" rtl="0">
                        <a:spcBef>
                          <a:spcPts val="0"/>
                        </a:spcBef>
                        <a:spcAft>
                          <a:spcPts val="0"/>
                        </a:spcAft>
                        <a:buNone/>
                      </a:pPr>
                      <a:endParaRPr sz="1100" b="1"/>
                    </a:p>
                  </a:txBody>
                  <a:tcPr marL="63500" marR="63500" marT="63500" marB="63500"/>
                </a:tc>
                <a:tc hMerge="1">
                  <a:txBody>
                    <a:bodyPr/>
                    <a:lstStyle/>
                    <a:p>
                      <a:endParaRPr lang="en-US"/>
                    </a:p>
                  </a:txBody>
                  <a:tcPr/>
                </a:tc>
                <a:tc rowSpan="2">
                  <a:txBody>
                    <a:bodyPr/>
                    <a:lstStyle/>
                    <a:p>
                      <a:pPr marL="0" lvl="0" indent="0" algn="l" rtl="0">
                        <a:spcBef>
                          <a:spcPts val="0"/>
                        </a:spcBef>
                        <a:spcAft>
                          <a:spcPts val="0"/>
                        </a:spcAft>
                        <a:buNone/>
                      </a:pPr>
                      <a:r>
                        <a:rPr lang="en" sz="1100" b="1"/>
                        <a:t>Absolute reduction</a:t>
                      </a:r>
                      <a:endParaRPr sz="1100" b="1"/>
                    </a:p>
                  </a:txBody>
                  <a:tcPr marL="63500" marR="63500" marT="63500" marB="63500"/>
                </a:tc>
                <a:tc rowSpan="2">
                  <a:txBody>
                    <a:bodyPr/>
                    <a:lstStyle/>
                    <a:p>
                      <a:pPr marL="0" lvl="0" indent="0" algn="l" rtl="0">
                        <a:spcBef>
                          <a:spcPts val="0"/>
                        </a:spcBef>
                        <a:spcAft>
                          <a:spcPts val="0"/>
                        </a:spcAft>
                        <a:buNone/>
                      </a:pPr>
                      <a:r>
                        <a:rPr lang="en" sz="1100" b="1"/>
                        <a:t>Relative reduction</a:t>
                      </a:r>
                      <a:endParaRPr sz="1100" b="1"/>
                    </a:p>
                  </a:txBody>
                  <a:tcPr marL="63500" marR="63500" marT="63500" marB="63500"/>
                </a:tc>
                <a:tc rowSpan="2">
                  <a:txBody>
                    <a:bodyPr/>
                    <a:lstStyle/>
                    <a:p>
                      <a:pPr marL="0" lvl="0" indent="0" algn="l" rtl="0">
                        <a:spcBef>
                          <a:spcPts val="0"/>
                        </a:spcBef>
                        <a:spcAft>
                          <a:spcPts val="0"/>
                        </a:spcAft>
                        <a:buNone/>
                      </a:pPr>
                      <a:r>
                        <a:rPr lang="en" sz="1100" b="1"/>
                        <a:t>Power</a:t>
                      </a:r>
                      <a:r>
                        <a:rPr lang="en" sz="1100" b="1" baseline="30000"/>
                        <a:t>‡</a:t>
                      </a:r>
                      <a:endParaRPr sz="1100" b="1" baseline="30000"/>
                    </a:p>
                  </a:txBody>
                  <a:tcPr marL="63500" marR="63500" marT="63500" marB="63500"/>
                </a:tc>
                <a:extLst>
                  <a:ext uri="{0D108BD9-81ED-4DB2-BD59-A6C34878D82A}">
                    <a16:rowId xmlns:a16="http://schemas.microsoft.com/office/drawing/2014/main" val="10000"/>
                  </a:ext>
                </a:extLst>
              </a:tr>
              <a:tr h="266700">
                <a:tc vMerge="1">
                  <a:txBody>
                    <a:bodyPr/>
                    <a:lstStyle/>
                    <a:p>
                      <a:endParaRPr lang="en-US"/>
                    </a:p>
                  </a:txBody>
                  <a:tcPr/>
                </a:tc>
                <a:tc>
                  <a:txBody>
                    <a:bodyPr/>
                    <a:lstStyle/>
                    <a:p>
                      <a:pPr marL="0" lvl="0" indent="0" algn="l" rtl="0">
                        <a:spcBef>
                          <a:spcPts val="0"/>
                        </a:spcBef>
                        <a:spcAft>
                          <a:spcPts val="0"/>
                        </a:spcAft>
                        <a:buNone/>
                      </a:pPr>
                      <a:r>
                        <a:rPr lang="en" sz="1100" b="1"/>
                        <a:t>Control</a:t>
                      </a:r>
                      <a:endParaRPr sz="1100" b="1"/>
                    </a:p>
                  </a:txBody>
                  <a:tcPr marL="63500" marR="63500" marT="63500" marB="63500"/>
                </a:tc>
                <a:tc>
                  <a:txBody>
                    <a:bodyPr/>
                    <a:lstStyle/>
                    <a:p>
                      <a:pPr marL="0" lvl="0" indent="0" algn="l" rtl="0">
                        <a:spcBef>
                          <a:spcPts val="0"/>
                        </a:spcBef>
                        <a:spcAft>
                          <a:spcPts val="0"/>
                        </a:spcAft>
                        <a:buNone/>
                      </a:pPr>
                      <a:r>
                        <a:rPr lang="en" sz="1100" b="1"/>
                        <a:t>Intervention</a:t>
                      </a:r>
                      <a:endParaRPr sz="1100" b="1"/>
                    </a:p>
                  </a:txBody>
                  <a:tcPr marL="63500" marR="63500" marT="63500" marB="63500"/>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266700">
                <a:tc>
                  <a:txBody>
                    <a:bodyPr/>
                    <a:lstStyle/>
                    <a:p>
                      <a:pPr marL="0" lvl="0" indent="0" algn="l" rtl="0">
                        <a:spcBef>
                          <a:spcPts val="0"/>
                        </a:spcBef>
                        <a:spcAft>
                          <a:spcPts val="0"/>
                        </a:spcAft>
                        <a:buNone/>
                      </a:pPr>
                      <a:r>
                        <a:rPr lang="en" sz="1100"/>
                        <a:t>Slow</a:t>
                      </a:r>
                      <a:endParaRPr sz="1100"/>
                    </a:p>
                  </a:txBody>
                  <a:tcPr marL="63500" marR="63500" marT="63500" marB="63500"/>
                </a:tc>
                <a:tc>
                  <a:txBody>
                    <a:bodyPr/>
                    <a:lstStyle/>
                    <a:p>
                      <a:pPr marL="0" lvl="0" indent="0" algn="l" rtl="0">
                        <a:spcBef>
                          <a:spcPts val="0"/>
                        </a:spcBef>
                        <a:spcAft>
                          <a:spcPts val="0"/>
                        </a:spcAft>
                        <a:buNone/>
                      </a:pPr>
                      <a:r>
                        <a:rPr lang="en" sz="1100"/>
                        <a:t>735</a:t>
                      </a:r>
                      <a:endParaRPr sz="1100"/>
                    </a:p>
                    <a:p>
                      <a:pPr marL="0" lvl="0" indent="0" algn="l" rtl="0">
                        <a:spcBef>
                          <a:spcPts val="0"/>
                        </a:spcBef>
                        <a:spcAft>
                          <a:spcPts val="0"/>
                        </a:spcAft>
                        <a:buNone/>
                      </a:pPr>
                      <a:r>
                        <a:rPr lang="en" sz="1100"/>
                        <a:t>(683 to 789)</a:t>
                      </a:r>
                      <a:endParaRPr sz="1100"/>
                    </a:p>
                  </a:txBody>
                  <a:tcPr marL="63500" marR="63500" marT="63500" marB="63500"/>
                </a:tc>
                <a:tc>
                  <a:txBody>
                    <a:bodyPr/>
                    <a:lstStyle/>
                    <a:p>
                      <a:pPr marL="0" lvl="0" indent="0" algn="l" rtl="0">
                        <a:spcBef>
                          <a:spcPts val="0"/>
                        </a:spcBef>
                        <a:spcAft>
                          <a:spcPts val="0"/>
                        </a:spcAft>
                        <a:buNone/>
                      </a:pPr>
                      <a:r>
                        <a:rPr lang="en" sz="1100"/>
                        <a:t>558</a:t>
                      </a:r>
                      <a:endParaRPr sz="1100"/>
                    </a:p>
                    <a:p>
                      <a:pPr marL="0" lvl="0" indent="0" algn="l" rtl="0">
                        <a:spcBef>
                          <a:spcPts val="0"/>
                        </a:spcBef>
                        <a:spcAft>
                          <a:spcPts val="0"/>
                        </a:spcAft>
                        <a:buNone/>
                      </a:pPr>
                      <a:r>
                        <a:rPr lang="en" sz="1100"/>
                        <a:t>(508 to 609)</a:t>
                      </a:r>
                      <a:endParaRPr sz="1100"/>
                    </a:p>
                  </a:txBody>
                  <a:tcPr marL="63500" marR="63500" marT="63500" marB="63500"/>
                </a:tc>
                <a:tc>
                  <a:txBody>
                    <a:bodyPr/>
                    <a:lstStyle/>
                    <a:p>
                      <a:pPr marL="0" lvl="0" indent="0" algn="l" rtl="0">
                        <a:spcBef>
                          <a:spcPts val="0"/>
                        </a:spcBef>
                        <a:spcAft>
                          <a:spcPts val="0"/>
                        </a:spcAft>
                        <a:buNone/>
                      </a:pPr>
                      <a:r>
                        <a:rPr lang="en" sz="1100"/>
                        <a:t>177</a:t>
                      </a:r>
                      <a:endParaRPr sz="1100"/>
                    </a:p>
                    <a:p>
                      <a:pPr marL="0" lvl="0" indent="0" algn="l" rtl="0">
                        <a:spcBef>
                          <a:spcPts val="0"/>
                        </a:spcBef>
                        <a:spcAft>
                          <a:spcPts val="0"/>
                        </a:spcAft>
                        <a:buNone/>
                      </a:pPr>
                      <a:r>
                        <a:rPr lang="en" sz="1100"/>
                        <a:t>(104 to 249)</a:t>
                      </a:r>
                      <a:endParaRPr sz="1100"/>
                    </a:p>
                  </a:txBody>
                  <a:tcPr marL="63500" marR="63500" marT="63500" marB="63500"/>
                </a:tc>
                <a:tc>
                  <a:txBody>
                    <a:bodyPr/>
                    <a:lstStyle/>
                    <a:p>
                      <a:pPr marL="0" lvl="0" indent="0" algn="l" rtl="0">
                        <a:spcBef>
                          <a:spcPts val="0"/>
                        </a:spcBef>
                        <a:spcAft>
                          <a:spcPts val="0"/>
                        </a:spcAft>
                        <a:buNone/>
                      </a:pPr>
                      <a:r>
                        <a:rPr lang="en" sz="1100"/>
                        <a:t>23.93%</a:t>
                      </a:r>
                      <a:endParaRPr sz="1100"/>
                    </a:p>
                    <a:p>
                      <a:pPr marL="0" lvl="0" indent="0" algn="l" rtl="0">
                        <a:spcBef>
                          <a:spcPts val="0"/>
                        </a:spcBef>
                        <a:spcAft>
                          <a:spcPts val="0"/>
                        </a:spcAft>
                        <a:buNone/>
                      </a:pPr>
                      <a:r>
                        <a:rPr lang="en" sz="1100"/>
                        <a:t>(14.86% to 32.34%)</a:t>
                      </a:r>
                      <a:endParaRPr sz="1100"/>
                    </a:p>
                  </a:txBody>
                  <a:tcPr marL="63500" marR="63500" marT="63500" marB="63500"/>
                </a:tc>
                <a:tc>
                  <a:txBody>
                    <a:bodyPr/>
                    <a:lstStyle/>
                    <a:p>
                      <a:pPr marL="0" lvl="0" indent="0" algn="l" rtl="0">
                        <a:spcBef>
                          <a:spcPts val="0"/>
                        </a:spcBef>
                        <a:spcAft>
                          <a:spcPts val="0"/>
                        </a:spcAft>
                        <a:buNone/>
                      </a:pPr>
                      <a:r>
                        <a:rPr lang="en" sz="1100"/>
                        <a:t>97.60%</a:t>
                      </a:r>
                      <a:endParaRPr sz="1100"/>
                    </a:p>
                  </a:txBody>
                  <a:tcPr marL="63500" marR="63500" marT="63500" marB="63500"/>
                </a:tc>
                <a:extLst>
                  <a:ext uri="{0D108BD9-81ED-4DB2-BD59-A6C34878D82A}">
                    <a16:rowId xmlns:a16="http://schemas.microsoft.com/office/drawing/2014/main" val="10002"/>
                  </a:ext>
                </a:extLst>
              </a:tr>
              <a:tr h="266700">
                <a:tc>
                  <a:txBody>
                    <a:bodyPr/>
                    <a:lstStyle/>
                    <a:p>
                      <a:pPr marL="0" lvl="0" indent="0" algn="l" rtl="0">
                        <a:spcBef>
                          <a:spcPts val="0"/>
                        </a:spcBef>
                        <a:spcAft>
                          <a:spcPts val="0"/>
                        </a:spcAft>
                        <a:buNone/>
                      </a:pPr>
                      <a:r>
                        <a:rPr lang="en" sz="1100"/>
                        <a:t>Fast</a:t>
                      </a:r>
                      <a:endParaRPr sz="1100"/>
                    </a:p>
                  </a:txBody>
                  <a:tcPr marL="63500" marR="63500" marT="63500" marB="63500"/>
                </a:tc>
                <a:tc>
                  <a:txBody>
                    <a:bodyPr/>
                    <a:lstStyle/>
                    <a:p>
                      <a:pPr marL="0" lvl="0" indent="0" algn="l" rtl="0">
                        <a:spcBef>
                          <a:spcPts val="0"/>
                        </a:spcBef>
                        <a:spcAft>
                          <a:spcPts val="0"/>
                        </a:spcAft>
                        <a:buNone/>
                      </a:pPr>
                      <a:r>
                        <a:rPr lang="en" sz="1100"/>
                        <a:t>737</a:t>
                      </a:r>
                      <a:endParaRPr sz="1100"/>
                    </a:p>
                    <a:p>
                      <a:pPr marL="0" lvl="0" indent="0" algn="l" rtl="0">
                        <a:spcBef>
                          <a:spcPts val="0"/>
                        </a:spcBef>
                        <a:spcAft>
                          <a:spcPts val="0"/>
                        </a:spcAft>
                        <a:buNone/>
                      </a:pPr>
                      <a:r>
                        <a:rPr lang="en" sz="1100"/>
                        <a:t>(686 to 786)</a:t>
                      </a:r>
                      <a:endParaRPr sz="1100"/>
                    </a:p>
                  </a:txBody>
                  <a:tcPr marL="63500" marR="63500" marT="63500" marB="63500"/>
                </a:tc>
                <a:tc>
                  <a:txBody>
                    <a:bodyPr/>
                    <a:lstStyle/>
                    <a:p>
                      <a:pPr marL="0" lvl="0" indent="0" algn="l" rtl="0">
                        <a:spcBef>
                          <a:spcPts val="0"/>
                        </a:spcBef>
                        <a:spcAft>
                          <a:spcPts val="0"/>
                        </a:spcAft>
                        <a:buNone/>
                      </a:pPr>
                      <a:r>
                        <a:rPr lang="en" sz="1100"/>
                        <a:t>533</a:t>
                      </a:r>
                      <a:endParaRPr sz="1100"/>
                    </a:p>
                    <a:p>
                      <a:pPr marL="0" lvl="0" indent="0" algn="l" rtl="0">
                        <a:spcBef>
                          <a:spcPts val="0"/>
                        </a:spcBef>
                        <a:spcAft>
                          <a:spcPts val="0"/>
                        </a:spcAft>
                        <a:buNone/>
                      </a:pPr>
                      <a:r>
                        <a:rPr lang="en" sz="1100"/>
                        <a:t>(486 to 587)</a:t>
                      </a:r>
                      <a:endParaRPr sz="1100"/>
                    </a:p>
                  </a:txBody>
                  <a:tcPr marL="63500" marR="63500" marT="63500" marB="63500"/>
                </a:tc>
                <a:tc>
                  <a:txBody>
                    <a:bodyPr/>
                    <a:lstStyle/>
                    <a:p>
                      <a:pPr marL="0" lvl="0" indent="0" algn="l" rtl="0">
                        <a:spcBef>
                          <a:spcPts val="0"/>
                        </a:spcBef>
                        <a:spcAft>
                          <a:spcPts val="0"/>
                        </a:spcAft>
                        <a:buNone/>
                      </a:pPr>
                      <a:r>
                        <a:rPr lang="en" sz="1100"/>
                        <a:t>203</a:t>
                      </a:r>
                      <a:endParaRPr sz="1100"/>
                    </a:p>
                    <a:p>
                      <a:pPr marL="0" lvl="0" indent="0" algn="l" rtl="0">
                        <a:spcBef>
                          <a:spcPts val="0"/>
                        </a:spcBef>
                        <a:spcAft>
                          <a:spcPts val="0"/>
                        </a:spcAft>
                        <a:buNone/>
                      </a:pPr>
                      <a:r>
                        <a:rPr lang="en" sz="1100"/>
                        <a:t>(126 to 278)</a:t>
                      </a:r>
                      <a:endParaRPr sz="1100"/>
                    </a:p>
                  </a:txBody>
                  <a:tcPr marL="63500" marR="63500" marT="63500" marB="63500"/>
                </a:tc>
                <a:tc>
                  <a:txBody>
                    <a:bodyPr/>
                    <a:lstStyle/>
                    <a:p>
                      <a:pPr marL="0" lvl="0" indent="0" algn="l" rtl="0">
                        <a:spcBef>
                          <a:spcPts val="0"/>
                        </a:spcBef>
                        <a:spcAft>
                          <a:spcPts val="0"/>
                        </a:spcAft>
                        <a:buNone/>
                      </a:pPr>
                      <a:r>
                        <a:rPr lang="en" sz="1100"/>
                        <a:t>27.49%</a:t>
                      </a:r>
                      <a:endParaRPr sz="1100"/>
                    </a:p>
                    <a:p>
                      <a:pPr marL="0" lvl="0" indent="0" algn="l" rtl="0">
                        <a:spcBef>
                          <a:spcPts val="0"/>
                        </a:spcBef>
                        <a:spcAft>
                          <a:spcPts val="0"/>
                        </a:spcAft>
                        <a:buNone/>
                      </a:pPr>
                      <a:r>
                        <a:rPr lang="en" sz="1100"/>
                        <a:t>(18.05% to 35.97%)</a:t>
                      </a:r>
                      <a:endParaRPr sz="1100"/>
                    </a:p>
                  </a:txBody>
                  <a:tcPr marL="63500" marR="63500" marT="63500" marB="63500"/>
                </a:tc>
                <a:tc>
                  <a:txBody>
                    <a:bodyPr/>
                    <a:lstStyle/>
                    <a:p>
                      <a:pPr marL="0" lvl="0" indent="0" algn="l" rtl="0">
                        <a:spcBef>
                          <a:spcPts val="0"/>
                        </a:spcBef>
                        <a:spcAft>
                          <a:spcPts val="0"/>
                        </a:spcAft>
                        <a:buNone/>
                      </a:pPr>
                      <a:r>
                        <a:rPr lang="en" sz="1100"/>
                        <a:t>&gt;99%</a:t>
                      </a:r>
                      <a:endParaRPr sz="1100"/>
                    </a:p>
                  </a:txBody>
                  <a:tcPr marL="63500" marR="63500" marT="63500" marB="63500"/>
                </a:tc>
                <a:extLst>
                  <a:ext uri="{0D108BD9-81ED-4DB2-BD59-A6C34878D82A}">
                    <a16:rowId xmlns:a16="http://schemas.microsoft.com/office/drawing/2014/main" val="10003"/>
                  </a:ext>
                </a:extLst>
              </a:tr>
              <a:tr h="266700">
                <a:tc>
                  <a:txBody>
                    <a:bodyPr/>
                    <a:lstStyle/>
                    <a:p>
                      <a:pPr marL="0" lvl="0" indent="0" algn="l" rtl="0">
                        <a:spcBef>
                          <a:spcPts val="0"/>
                        </a:spcBef>
                        <a:spcAft>
                          <a:spcPts val="0"/>
                        </a:spcAft>
                        <a:buNone/>
                      </a:pPr>
                      <a:r>
                        <a:rPr lang="en" sz="1100"/>
                        <a:t>Aggressively fast</a:t>
                      </a:r>
                      <a:endParaRPr sz="1100"/>
                    </a:p>
                  </a:txBody>
                  <a:tcPr marL="63500" marR="63500" marT="63500" marB="63500"/>
                </a:tc>
                <a:tc>
                  <a:txBody>
                    <a:bodyPr/>
                    <a:lstStyle/>
                    <a:p>
                      <a:pPr marL="0" lvl="0" indent="0" algn="l" rtl="0">
                        <a:spcBef>
                          <a:spcPts val="0"/>
                        </a:spcBef>
                        <a:spcAft>
                          <a:spcPts val="0"/>
                        </a:spcAft>
                        <a:buNone/>
                      </a:pPr>
                      <a:r>
                        <a:rPr lang="en" sz="1100"/>
                        <a:t>734</a:t>
                      </a:r>
                      <a:endParaRPr sz="1100"/>
                    </a:p>
                    <a:p>
                      <a:pPr marL="0" lvl="0" indent="0" algn="l" rtl="0">
                        <a:spcBef>
                          <a:spcPts val="0"/>
                        </a:spcBef>
                        <a:spcAft>
                          <a:spcPts val="0"/>
                        </a:spcAft>
                        <a:buNone/>
                      </a:pPr>
                      <a:r>
                        <a:rPr lang="en" sz="1100"/>
                        <a:t>(680 to 785)</a:t>
                      </a:r>
                      <a:endParaRPr sz="1100"/>
                    </a:p>
                  </a:txBody>
                  <a:tcPr marL="63500" marR="63500" marT="63500" marB="63500"/>
                </a:tc>
                <a:tc>
                  <a:txBody>
                    <a:bodyPr/>
                    <a:lstStyle/>
                    <a:p>
                      <a:pPr marL="0" lvl="0" indent="0" algn="l" rtl="0">
                        <a:spcBef>
                          <a:spcPts val="0"/>
                        </a:spcBef>
                        <a:spcAft>
                          <a:spcPts val="0"/>
                        </a:spcAft>
                        <a:buNone/>
                      </a:pPr>
                      <a:r>
                        <a:rPr lang="en" sz="1100"/>
                        <a:t>511</a:t>
                      </a:r>
                      <a:endParaRPr sz="1100"/>
                    </a:p>
                    <a:p>
                      <a:pPr marL="0" lvl="0" indent="0" algn="l" rtl="0">
                        <a:spcBef>
                          <a:spcPts val="0"/>
                        </a:spcBef>
                        <a:spcAft>
                          <a:spcPts val="0"/>
                        </a:spcAft>
                        <a:buNone/>
                      </a:pPr>
                      <a:r>
                        <a:rPr lang="en" sz="1100"/>
                        <a:t>(462 to 555)</a:t>
                      </a:r>
                      <a:endParaRPr sz="1100"/>
                    </a:p>
                  </a:txBody>
                  <a:tcPr marL="63500" marR="63500" marT="63500" marB="63500"/>
                </a:tc>
                <a:tc>
                  <a:txBody>
                    <a:bodyPr/>
                    <a:lstStyle/>
                    <a:p>
                      <a:pPr marL="0" lvl="0" indent="0" algn="l" rtl="0">
                        <a:spcBef>
                          <a:spcPts val="0"/>
                        </a:spcBef>
                        <a:spcAft>
                          <a:spcPts val="0"/>
                        </a:spcAft>
                        <a:buNone/>
                      </a:pPr>
                      <a:r>
                        <a:rPr lang="en" sz="1100"/>
                        <a:t>223</a:t>
                      </a:r>
                      <a:endParaRPr sz="1100"/>
                    </a:p>
                    <a:p>
                      <a:pPr marL="0" lvl="0" indent="0" algn="l" rtl="0">
                        <a:spcBef>
                          <a:spcPts val="0"/>
                        </a:spcBef>
                        <a:spcAft>
                          <a:spcPts val="0"/>
                        </a:spcAft>
                        <a:buNone/>
                      </a:pPr>
                      <a:r>
                        <a:rPr lang="en" sz="1100"/>
                        <a:t>(151 to 296)</a:t>
                      </a:r>
                      <a:endParaRPr sz="1100"/>
                    </a:p>
                  </a:txBody>
                  <a:tcPr marL="63500" marR="63500" marT="63500" marB="63500"/>
                </a:tc>
                <a:tc>
                  <a:txBody>
                    <a:bodyPr/>
                    <a:lstStyle/>
                    <a:p>
                      <a:pPr marL="0" lvl="0" indent="0" algn="l" rtl="0">
                        <a:spcBef>
                          <a:spcPts val="0"/>
                        </a:spcBef>
                        <a:spcAft>
                          <a:spcPts val="0"/>
                        </a:spcAft>
                        <a:buNone/>
                      </a:pPr>
                      <a:r>
                        <a:rPr lang="en" sz="1100"/>
                        <a:t>30.31%</a:t>
                      </a:r>
                      <a:endParaRPr sz="1100"/>
                    </a:p>
                    <a:p>
                      <a:pPr marL="0" lvl="0" indent="0" algn="l" rtl="0">
                        <a:spcBef>
                          <a:spcPts val="0"/>
                        </a:spcBef>
                        <a:spcAft>
                          <a:spcPts val="0"/>
                        </a:spcAft>
                        <a:buNone/>
                      </a:pPr>
                      <a:r>
                        <a:rPr lang="en" sz="1100"/>
                        <a:t>(21.85% to 38.11%)</a:t>
                      </a:r>
                      <a:endParaRPr sz="1100"/>
                    </a:p>
                  </a:txBody>
                  <a:tcPr marL="63500" marR="63500" marT="63500" marB="63500"/>
                </a:tc>
                <a:tc>
                  <a:txBody>
                    <a:bodyPr/>
                    <a:lstStyle/>
                    <a:p>
                      <a:pPr marL="0" lvl="0" indent="0" algn="l" rtl="0">
                        <a:spcBef>
                          <a:spcPts val="0"/>
                        </a:spcBef>
                        <a:spcAft>
                          <a:spcPts val="0"/>
                        </a:spcAft>
                        <a:buNone/>
                      </a:pPr>
                      <a:r>
                        <a:rPr lang="en" sz="1100" dirty="0"/>
                        <a:t>&gt;99%</a:t>
                      </a:r>
                      <a:endParaRPr sz="1100" dirty="0"/>
                    </a:p>
                  </a:txBody>
                  <a:tcPr marL="63500" marR="63500" marT="63500" marB="63500"/>
                </a:tc>
                <a:extLst>
                  <a:ext uri="{0D108BD9-81ED-4DB2-BD59-A6C34878D82A}">
                    <a16:rowId xmlns:a16="http://schemas.microsoft.com/office/drawing/2014/main" val="10004"/>
                  </a:ext>
                </a:extLst>
              </a:tr>
            </a:tbl>
          </a:graphicData>
        </a:graphic>
      </p:graphicFrame>
      <p:sp>
        <p:nvSpPr>
          <p:cNvPr id="380" name="Google Shape;380;p34"/>
          <p:cNvSpPr txBox="1"/>
          <p:nvPr/>
        </p:nvSpPr>
        <p:spPr>
          <a:xfrm>
            <a:off x="6133325" y="1705750"/>
            <a:ext cx="2930700" cy="11436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Relative reduction of late stage cancer is &gt;23%.</a:t>
            </a: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Power to detect a significant reduction is &gt;97%.</a:t>
            </a:r>
            <a:endParaRPr>
              <a:solidFill>
                <a:schemeClr val="accent1"/>
              </a:solidFill>
              <a:latin typeface="Roboto"/>
              <a:ea typeface="Roboto"/>
              <a:cs typeface="Roboto"/>
              <a:sym typeface="Roboto"/>
            </a:endParaRPr>
          </a:p>
        </p:txBody>
      </p:sp>
      <p:sp>
        <p:nvSpPr>
          <p:cNvPr id="381" name="Google Shape;381;p34"/>
          <p:cNvSpPr/>
          <p:nvPr/>
        </p:nvSpPr>
        <p:spPr>
          <a:xfrm>
            <a:off x="4164800" y="1247775"/>
            <a:ext cx="2038500" cy="214376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0">
                                            <p:txEl>
                                              <p:pRg st="0" end="0"/>
                                            </p:txEl>
                                          </p:spTgt>
                                        </p:tgtEl>
                                        <p:attrNameLst>
                                          <p:attrName>style.visibility</p:attrName>
                                        </p:attrNameLst>
                                      </p:cBhvr>
                                      <p:to>
                                        <p:strVal val="visible"/>
                                      </p:to>
                                    </p:set>
                                    <p:animEffect transition="in" filter="fade">
                                      <p:cBhvr>
                                        <p:cTn id="7" dur="1000"/>
                                        <p:tgtEl>
                                          <p:spTgt spid="3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0">
                                            <p:txEl>
                                              <p:pRg st="1" end="1"/>
                                            </p:txEl>
                                          </p:spTgt>
                                        </p:tgtEl>
                                        <p:attrNameLst>
                                          <p:attrName>style.visibility</p:attrName>
                                        </p:attrNameLst>
                                      </p:cBhvr>
                                      <p:to>
                                        <p:strVal val="visible"/>
                                      </p:to>
                                    </p:set>
                                    <p:animEffect transition="in" filter="fade">
                                      <p:cBhvr>
                                        <p:cTn id="12" dur="1000"/>
                                        <p:tgtEl>
                                          <p:spTgt spid="3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5"/>
          <p:cNvSpPr txBox="1">
            <a:spLocks noGrp="1"/>
          </p:cNvSpPr>
          <p:nvPr>
            <p:ph type="body" idx="2"/>
          </p:nvPr>
        </p:nvSpPr>
        <p:spPr>
          <a:xfrm>
            <a:off x="534825" y="509400"/>
            <a:ext cx="84075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387" name="Google Shape;387;p35"/>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Outcomes: </a:t>
            </a:r>
            <a:r>
              <a:rPr lang="en" sz="1800" b="1">
                <a:latin typeface="Roboto"/>
                <a:ea typeface="Roboto"/>
                <a:cs typeface="Roboto"/>
                <a:sym typeface="Roboto"/>
              </a:rPr>
              <a:t>Increased Detection of Early-Stage Cancers</a:t>
            </a:r>
            <a:endParaRPr sz="1800" b="1">
              <a:latin typeface="Roboto"/>
              <a:ea typeface="Roboto"/>
              <a:cs typeface="Roboto"/>
              <a:sym typeface="Roboto"/>
            </a:endParaRPr>
          </a:p>
        </p:txBody>
      </p:sp>
      <p:sp>
        <p:nvSpPr>
          <p:cNvPr id="388" name="Google Shape;388;p35"/>
          <p:cNvSpPr txBox="1"/>
          <p:nvPr/>
        </p:nvSpPr>
        <p:spPr>
          <a:xfrm>
            <a:off x="640550" y="3186925"/>
            <a:ext cx="8048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t>*Results summarized at Y3.</a:t>
            </a:r>
            <a:endParaRPr sz="800" dirty="0"/>
          </a:p>
          <a:p>
            <a:pPr marL="0" lvl="0" indent="0" algn="l" rtl="0">
              <a:spcBef>
                <a:spcPts val="0"/>
              </a:spcBef>
              <a:spcAft>
                <a:spcPts val="0"/>
              </a:spcAft>
              <a:buNone/>
            </a:pPr>
            <a:r>
              <a:rPr lang="en" sz="800" b="1" baseline="30000" dirty="0">
                <a:highlight>
                  <a:srgbClr val="FFFFFF"/>
                </a:highlight>
              </a:rPr>
              <a:t>†</a:t>
            </a:r>
            <a:r>
              <a:rPr lang="en" sz="800" dirty="0"/>
              <a:t>Three different tumor growth rates were represented by three sets of dwell times in modeling.</a:t>
            </a:r>
            <a:endParaRPr sz="800" dirty="0"/>
          </a:p>
        </p:txBody>
      </p:sp>
      <p:sp>
        <p:nvSpPr>
          <p:cNvPr id="389" name="Google Shape;389;p35"/>
          <p:cNvSpPr txBox="1"/>
          <p:nvPr/>
        </p:nvSpPr>
        <p:spPr>
          <a:xfrm>
            <a:off x="547650" y="768200"/>
            <a:ext cx="39003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t>Table 3. Cumulative proportion of stage I and II cancers after three rounds of screening* </a:t>
            </a:r>
            <a:endParaRPr sz="1100" b="1"/>
          </a:p>
          <a:p>
            <a:pPr marL="0" lvl="0" indent="0" algn="l" rtl="0">
              <a:spcBef>
                <a:spcPts val="0"/>
              </a:spcBef>
              <a:spcAft>
                <a:spcPts val="0"/>
              </a:spcAft>
              <a:buNone/>
            </a:pPr>
            <a:endParaRPr sz="1100" b="1"/>
          </a:p>
          <a:p>
            <a:pPr marL="0" lvl="0" indent="0" algn="l" rtl="0">
              <a:spcBef>
                <a:spcPts val="0"/>
              </a:spcBef>
              <a:spcAft>
                <a:spcPts val="0"/>
              </a:spcAft>
              <a:buNone/>
            </a:pPr>
            <a:endParaRPr>
              <a:latin typeface="Roboto"/>
              <a:ea typeface="Roboto"/>
              <a:cs typeface="Roboto"/>
              <a:sym typeface="Roboto"/>
            </a:endParaRPr>
          </a:p>
        </p:txBody>
      </p:sp>
      <p:graphicFrame>
        <p:nvGraphicFramePr>
          <p:cNvPr id="390" name="Google Shape;390;p35"/>
          <p:cNvGraphicFramePr/>
          <p:nvPr/>
        </p:nvGraphicFramePr>
        <p:xfrm>
          <a:off x="640550" y="1307325"/>
          <a:ext cx="3714750" cy="1849120"/>
        </p:xfrm>
        <a:graphic>
          <a:graphicData uri="http://schemas.openxmlformats.org/drawingml/2006/table">
            <a:tbl>
              <a:tblPr>
                <a:noFill/>
                <a:tableStyleId>{7E7FA57C-A12F-4EC5-9D5E-32294E7E1456}</a:tableStyleId>
              </a:tblPr>
              <a:tblGrid>
                <a:gridCol w="962025">
                  <a:extLst>
                    <a:ext uri="{9D8B030D-6E8A-4147-A177-3AD203B41FA5}">
                      <a16:colId xmlns:a16="http://schemas.microsoft.com/office/drawing/2014/main" val="20000"/>
                    </a:ext>
                  </a:extLst>
                </a:gridCol>
                <a:gridCol w="1381125">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100" b="1"/>
                        <a:t>Tumor growth</a:t>
                      </a:r>
                      <a:r>
                        <a:rPr lang="en" sz="1100" b="1" baseline="30000">
                          <a:highlight>
                            <a:srgbClr val="FFFFFF"/>
                          </a:highlight>
                        </a:rPr>
                        <a:t>†</a:t>
                      </a:r>
                      <a:endParaRPr sz="1100" b="1"/>
                    </a:p>
                  </a:txBody>
                  <a:tcPr marL="63500" marR="63500" marT="63500" marB="63500"/>
                </a:tc>
                <a:tc>
                  <a:txBody>
                    <a:bodyPr/>
                    <a:lstStyle/>
                    <a:p>
                      <a:pPr marL="0" lvl="0" indent="0" algn="l" rtl="0">
                        <a:spcBef>
                          <a:spcPts val="0"/>
                        </a:spcBef>
                        <a:spcAft>
                          <a:spcPts val="0"/>
                        </a:spcAft>
                        <a:buNone/>
                      </a:pPr>
                      <a:r>
                        <a:rPr lang="en" sz="1100" b="1"/>
                        <a:t>Control</a:t>
                      </a:r>
                      <a:endParaRPr sz="1100" b="1"/>
                    </a:p>
                  </a:txBody>
                  <a:tcPr marL="63500" marR="63500" marT="63500" marB="63500"/>
                </a:tc>
                <a:tc>
                  <a:txBody>
                    <a:bodyPr/>
                    <a:lstStyle/>
                    <a:p>
                      <a:pPr marL="0" lvl="0" indent="0" algn="l" rtl="0">
                        <a:spcBef>
                          <a:spcPts val="0"/>
                        </a:spcBef>
                        <a:spcAft>
                          <a:spcPts val="0"/>
                        </a:spcAft>
                        <a:buNone/>
                      </a:pPr>
                      <a:r>
                        <a:rPr lang="en" sz="1100" b="1"/>
                        <a:t>Intervention</a:t>
                      </a:r>
                      <a:endParaRPr sz="1100" b="1"/>
                    </a:p>
                  </a:txBody>
                  <a:tcPr marL="63500" marR="63500" marT="63500" marB="63500"/>
                </a:tc>
                <a:extLst>
                  <a:ext uri="{0D108BD9-81ED-4DB2-BD59-A6C34878D82A}">
                    <a16:rowId xmlns:a16="http://schemas.microsoft.com/office/drawing/2014/main" val="10000"/>
                  </a:ext>
                </a:extLst>
              </a:tr>
              <a:tr h="266700">
                <a:tc>
                  <a:txBody>
                    <a:bodyPr/>
                    <a:lstStyle/>
                    <a:p>
                      <a:pPr marL="0" lvl="0" indent="0" algn="l" rtl="0">
                        <a:spcBef>
                          <a:spcPts val="0"/>
                        </a:spcBef>
                        <a:spcAft>
                          <a:spcPts val="0"/>
                        </a:spcAft>
                        <a:buNone/>
                      </a:pPr>
                      <a:r>
                        <a:rPr lang="en" sz="1100"/>
                        <a:t>Slow</a:t>
                      </a:r>
                      <a:endParaRPr sz="1100"/>
                    </a:p>
                  </a:txBody>
                  <a:tcPr marL="63500" marR="63500" marT="63500" marB="63500"/>
                </a:tc>
                <a:tc>
                  <a:txBody>
                    <a:bodyPr/>
                    <a:lstStyle/>
                    <a:p>
                      <a:pPr marL="0" lvl="0" indent="0" algn="l" rtl="0">
                        <a:spcBef>
                          <a:spcPts val="0"/>
                        </a:spcBef>
                        <a:spcAft>
                          <a:spcPts val="0"/>
                        </a:spcAft>
                        <a:buNone/>
                      </a:pPr>
                      <a:r>
                        <a:rPr lang="en" sz="1100"/>
                        <a:t>62.07%</a:t>
                      </a:r>
                      <a:endParaRPr sz="1100"/>
                    </a:p>
                    <a:p>
                      <a:pPr marL="0" lvl="0" indent="0" algn="l" rtl="0">
                        <a:spcBef>
                          <a:spcPts val="0"/>
                        </a:spcBef>
                        <a:spcAft>
                          <a:spcPts val="0"/>
                        </a:spcAft>
                        <a:buNone/>
                      </a:pPr>
                      <a:r>
                        <a:rPr lang="en" sz="1100"/>
                        <a:t>(59.89% to 64.26%)</a:t>
                      </a:r>
                      <a:endParaRPr sz="1100"/>
                    </a:p>
                  </a:txBody>
                  <a:tcPr marL="63500" marR="63500" marT="63500" marB="63500"/>
                </a:tc>
                <a:tc>
                  <a:txBody>
                    <a:bodyPr/>
                    <a:lstStyle/>
                    <a:p>
                      <a:pPr marL="0" lvl="0" indent="0" algn="l" rtl="0">
                        <a:spcBef>
                          <a:spcPts val="0"/>
                        </a:spcBef>
                        <a:spcAft>
                          <a:spcPts val="0"/>
                        </a:spcAft>
                        <a:buNone/>
                      </a:pPr>
                      <a:r>
                        <a:rPr lang="en" sz="1100" b="1"/>
                        <a:t>80.06% </a:t>
                      </a:r>
                      <a:endParaRPr sz="1100" b="1"/>
                    </a:p>
                    <a:p>
                      <a:pPr marL="0" lvl="0" indent="0" algn="l" rtl="0">
                        <a:spcBef>
                          <a:spcPts val="0"/>
                        </a:spcBef>
                        <a:spcAft>
                          <a:spcPts val="0"/>
                        </a:spcAft>
                        <a:buNone/>
                      </a:pPr>
                      <a:r>
                        <a:rPr lang="en" sz="1100"/>
                        <a:t>(78.16% to 81.82%)</a:t>
                      </a:r>
                      <a:endParaRPr sz="1100"/>
                    </a:p>
                  </a:txBody>
                  <a:tcPr marL="63500" marR="63500" marT="63500" marB="63500"/>
                </a:tc>
                <a:extLst>
                  <a:ext uri="{0D108BD9-81ED-4DB2-BD59-A6C34878D82A}">
                    <a16:rowId xmlns:a16="http://schemas.microsoft.com/office/drawing/2014/main" val="10001"/>
                  </a:ext>
                </a:extLst>
              </a:tr>
              <a:tr h="266700">
                <a:tc>
                  <a:txBody>
                    <a:bodyPr/>
                    <a:lstStyle/>
                    <a:p>
                      <a:pPr marL="0" lvl="0" indent="0" algn="l" rtl="0">
                        <a:spcBef>
                          <a:spcPts val="0"/>
                        </a:spcBef>
                        <a:spcAft>
                          <a:spcPts val="0"/>
                        </a:spcAft>
                        <a:buNone/>
                      </a:pPr>
                      <a:r>
                        <a:rPr lang="en" sz="1100"/>
                        <a:t>Fast</a:t>
                      </a:r>
                      <a:endParaRPr sz="1100"/>
                    </a:p>
                  </a:txBody>
                  <a:tcPr marL="63500" marR="63500" marT="63500" marB="63500"/>
                </a:tc>
                <a:tc>
                  <a:txBody>
                    <a:bodyPr/>
                    <a:lstStyle/>
                    <a:p>
                      <a:pPr marL="0" lvl="0" indent="0" algn="l" rtl="0">
                        <a:spcBef>
                          <a:spcPts val="0"/>
                        </a:spcBef>
                        <a:spcAft>
                          <a:spcPts val="0"/>
                        </a:spcAft>
                        <a:buNone/>
                      </a:pPr>
                      <a:r>
                        <a:rPr lang="en" sz="1100"/>
                        <a:t>62.04%</a:t>
                      </a:r>
                      <a:endParaRPr sz="1100"/>
                    </a:p>
                    <a:p>
                      <a:pPr marL="0" lvl="0" indent="0" algn="l" rtl="0">
                        <a:spcBef>
                          <a:spcPts val="0"/>
                        </a:spcBef>
                        <a:spcAft>
                          <a:spcPts val="0"/>
                        </a:spcAft>
                        <a:buNone/>
                      </a:pPr>
                      <a:r>
                        <a:rPr lang="en" sz="1100"/>
                        <a:t>(60.26% to 64.01%)</a:t>
                      </a:r>
                      <a:endParaRPr sz="1100"/>
                    </a:p>
                  </a:txBody>
                  <a:tcPr marL="63500" marR="63500" marT="63500" marB="63500"/>
                </a:tc>
                <a:tc>
                  <a:txBody>
                    <a:bodyPr/>
                    <a:lstStyle/>
                    <a:p>
                      <a:pPr marL="0" lvl="0" indent="0" algn="l" rtl="0">
                        <a:spcBef>
                          <a:spcPts val="0"/>
                        </a:spcBef>
                        <a:spcAft>
                          <a:spcPts val="0"/>
                        </a:spcAft>
                        <a:buNone/>
                      </a:pPr>
                      <a:r>
                        <a:rPr lang="en" sz="1100" b="1"/>
                        <a:t>78.18%</a:t>
                      </a:r>
                      <a:endParaRPr sz="1100" b="1"/>
                    </a:p>
                    <a:p>
                      <a:pPr marL="0" lvl="0" indent="0" algn="l" rtl="0">
                        <a:spcBef>
                          <a:spcPts val="0"/>
                        </a:spcBef>
                        <a:spcAft>
                          <a:spcPts val="0"/>
                        </a:spcAft>
                        <a:buNone/>
                      </a:pPr>
                      <a:r>
                        <a:rPr lang="en" sz="1100"/>
                        <a:t>(76.18% to 80.15%)</a:t>
                      </a:r>
                      <a:endParaRPr sz="1100"/>
                    </a:p>
                  </a:txBody>
                  <a:tcPr marL="63500" marR="63500" marT="63500" marB="63500"/>
                </a:tc>
                <a:extLst>
                  <a:ext uri="{0D108BD9-81ED-4DB2-BD59-A6C34878D82A}">
                    <a16:rowId xmlns:a16="http://schemas.microsoft.com/office/drawing/2014/main" val="10002"/>
                  </a:ext>
                </a:extLst>
              </a:tr>
              <a:tr h="266700">
                <a:tc>
                  <a:txBody>
                    <a:bodyPr/>
                    <a:lstStyle/>
                    <a:p>
                      <a:pPr marL="0" lvl="0" indent="0" algn="l" rtl="0">
                        <a:spcBef>
                          <a:spcPts val="0"/>
                        </a:spcBef>
                        <a:spcAft>
                          <a:spcPts val="0"/>
                        </a:spcAft>
                        <a:buNone/>
                      </a:pPr>
                      <a:r>
                        <a:rPr lang="en" sz="1100"/>
                        <a:t>Aggressively fast</a:t>
                      </a:r>
                      <a:endParaRPr sz="1100"/>
                    </a:p>
                  </a:txBody>
                  <a:tcPr marL="63500" marR="63500" marT="63500" marB="63500"/>
                </a:tc>
                <a:tc>
                  <a:txBody>
                    <a:bodyPr/>
                    <a:lstStyle/>
                    <a:p>
                      <a:pPr marL="0" lvl="0" indent="0" algn="l" rtl="0">
                        <a:spcBef>
                          <a:spcPts val="0"/>
                        </a:spcBef>
                        <a:spcAft>
                          <a:spcPts val="0"/>
                        </a:spcAft>
                        <a:buNone/>
                      </a:pPr>
                      <a:r>
                        <a:rPr lang="en" sz="1100"/>
                        <a:t>62.13%</a:t>
                      </a:r>
                      <a:endParaRPr sz="1100"/>
                    </a:p>
                    <a:p>
                      <a:pPr marL="0" lvl="0" indent="0" algn="l" rtl="0">
                        <a:spcBef>
                          <a:spcPts val="0"/>
                        </a:spcBef>
                        <a:spcAft>
                          <a:spcPts val="0"/>
                        </a:spcAft>
                        <a:buNone/>
                      </a:pPr>
                      <a:r>
                        <a:rPr lang="en" sz="1100"/>
                        <a:t>(59.99% to 64.19%)</a:t>
                      </a:r>
                      <a:endParaRPr sz="1100"/>
                    </a:p>
                  </a:txBody>
                  <a:tcPr marL="63500" marR="63500" marT="63500" marB="63500"/>
                </a:tc>
                <a:tc>
                  <a:txBody>
                    <a:bodyPr/>
                    <a:lstStyle/>
                    <a:p>
                      <a:pPr marL="0" lvl="0" indent="0" algn="l" rtl="0">
                        <a:spcBef>
                          <a:spcPts val="0"/>
                        </a:spcBef>
                        <a:spcAft>
                          <a:spcPts val="0"/>
                        </a:spcAft>
                        <a:buNone/>
                      </a:pPr>
                      <a:r>
                        <a:rPr lang="en" sz="1100" b="1" dirty="0"/>
                        <a:t>76.43%</a:t>
                      </a:r>
                      <a:endParaRPr sz="1100" b="1" dirty="0"/>
                    </a:p>
                    <a:p>
                      <a:pPr marL="0" lvl="0" indent="0" algn="l" rtl="0">
                        <a:spcBef>
                          <a:spcPts val="0"/>
                        </a:spcBef>
                        <a:spcAft>
                          <a:spcPts val="0"/>
                        </a:spcAft>
                        <a:buNone/>
                      </a:pPr>
                      <a:r>
                        <a:rPr lang="en" sz="1100" dirty="0"/>
                        <a:t>(74.46% to 78.39%)</a:t>
                      </a:r>
                      <a:endParaRPr sz="1100" dirty="0"/>
                    </a:p>
                  </a:txBody>
                  <a:tcPr marL="63500" marR="63500" marT="63500" marB="63500"/>
                </a:tc>
                <a:extLst>
                  <a:ext uri="{0D108BD9-81ED-4DB2-BD59-A6C34878D82A}">
                    <a16:rowId xmlns:a16="http://schemas.microsoft.com/office/drawing/2014/main" val="10003"/>
                  </a:ext>
                </a:extLst>
              </a:tr>
            </a:tbl>
          </a:graphicData>
        </a:graphic>
      </p:graphicFrame>
      <p:sp>
        <p:nvSpPr>
          <p:cNvPr id="391" name="Google Shape;391;p35"/>
          <p:cNvSpPr txBox="1"/>
          <p:nvPr/>
        </p:nvSpPr>
        <p:spPr>
          <a:xfrm>
            <a:off x="4298050" y="1250975"/>
            <a:ext cx="4170900" cy="21348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b="1">
                <a:solidFill>
                  <a:schemeClr val="accent1"/>
                </a:solidFill>
                <a:latin typeface="Roboto"/>
                <a:ea typeface="Roboto"/>
                <a:cs typeface="Roboto"/>
                <a:sym typeface="Roboto"/>
              </a:rPr>
              <a:t>NHS Long Term Plan achievable.</a:t>
            </a:r>
            <a:r>
              <a:rPr lang="en">
                <a:solidFill>
                  <a:schemeClr val="accent1"/>
                </a:solidFill>
                <a:latin typeface="Roboto"/>
                <a:ea typeface="Roboto"/>
                <a:cs typeface="Roboto"/>
                <a:sym typeface="Roboto"/>
              </a:rPr>
              <a:t> </a:t>
            </a:r>
            <a:endParaRPr b="1">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Proportion of detected stage I and II cancers</a:t>
            </a:r>
            <a:r>
              <a:rPr lang="en" b="1">
                <a:solidFill>
                  <a:schemeClr val="accent1"/>
                </a:solidFill>
                <a:latin typeface="Roboto"/>
                <a:ea typeface="Roboto"/>
                <a:cs typeface="Roboto"/>
                <a:sym typeface="Roboto"/>
              </a:rPr>
              <a:t> </a:t>
            </a:r>
            <a:r>
              <a:rPr lang="en">
                <a:solidFill>
                  <a:schemeClr val="accent1"/>
                </a:solidFill>
                <a:latin typeface="Roboto"/>
                <a:ea typeface="Roboto"/>
                <a:cs typeface="Roboto"/>
                <a:sym typeface="Roboto"/>
              </a:rPr>
              <a:t>increased from approximately 62% to </a:t>
            </a:r>
            <a:r>
              <a:rPr lang="en" b="1">
                <a:solidFill>
                  <a:schemeClr val="accent1"/>
                </a:solidFill>
                <a:latin typeface="Roboto"/>
                <a:ea typeface="Roboto"/>
                <a:cs typeface="Roboto"/>
                <a:sym typeface="Roboto"/>
              </a:rPr>
              <a:t>over 76%</a:t>
            </a:r>
            <a:r>
              <a:rPr lang="en">
                <a:solidFill>
                  <a:schemeClr val="accent1"/>
                </a:solidFill>
                <a:latin typeface="Roboto"/>
                <a:ea typeface="Roboto"/>
                <a:cs typeface="Roboto"/>
                <a:sym typeface="Roboto"/>
              </a:rPr>
              <a:t> for all tumor growth rates.</a:t>
            </a:r>
            <a:endParaRPr>
              <a:solidFill>
                <a:schemeClr val="accent1"/>
              </a:solidFill>
              <a:latin typeface="Roboto"/>
              <a:ea typeface="Roboto"/>
              <a:cs typeface="Roboto"/>
              <a:sym typeface="Roboto"/>
            </a:endParaRPr>
          </a:p>
          <a:p>
            <a:pPr marL="457200" lvl="0" indent="0" algn="l" rtl="0">
              <a:lnSpc>
                <a:spcPct val="115000"/>
              </a:lnSpc>
              <a:spcBef>
                <a:spcPts val="0"/>
              </a:spcBef>
              <a:spcAft>
                <a:spcPts val="0"/>
              </a:spcAft>
              <a:buNone/>
            </a:pP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Note: 62% is for US population based on SEER data; UK may have a lower percentage of early stage cancers</a:t>
            </a:r>
            <a:r>
              <a:rPr lang="en" baseline="30000">
                <a:solidFill>
                  <a:schemeClr val="accent1"/>
                </a:solidFill>
                <a:latin typeface="Roboto"/>
                <a:ea typeface="Roboto"/>
                <a:cs typeface="Roboto"/>
                <a:sym typeface="Roboto"/>
              </a:rPr>
              <a:t>1</a:t>
            </a:r>
            <a:r>
              <a:rPr lang="en">
                <a:solidFill>
                  <a:schemeClr val="accent1"/>
                </a:solidFill>
                <a:latin typeface="Roboto"/>
                <a:ea typeface="Roboto"/>
                <a:cs typeface="Roboto"/>
                <a:sym typeface="Roboto"/>
              </a:rPr>
              <a:t>. </a:t>
            </a:r>
            <a:endParaRPr>
              <a:solidFill>
                <a:schemeClr val="accent1"/>
              </a:solidFill>
              <a:latin typeface="Roboto"/>
              <a:ea typeface="Roboto"/>
              <a:cs typeface="Roboto"/>
              <a:sym typeface="Roboto"/>
            </a:endParaRPr>
          </a:p>
        </p:txBody>
      </p:sp>
      <p:sp>
        <p:nvSpPr>
          <p:cNvPr id="392" name="Google Shape;392;p35"/>
          <p:cNvSpPr/>
          <p:nvPr/>
        </p:nvSpPr>
        <p:spPr>
          <a:xfrm>
            <a:off x="2983700" y="1307375"/>
            <a:ext cx="1371600" cy="184907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5"/>
          <p:cNvSpPr txBox="1"/>
          <p:nvPr/>
        </p:nvSpPr>
        <p:spPr>
          <a:xfrm>
            <a:off x="360225" y="4101375"/>
            <a:ext cx="8486400" cy="646500"/>
          </a:xfrm>
          <a:prstGeom prst="rect">
            <a:avLst/>
          </a:prstGeom>
          <a:noFill/>
          <a:ln>
            <a:noFill/>
          </a:ln>
        </p:spPr>
        <p:txBody>
          <a:bodyPr spcFirstLastPara="1" wrap="square" lIns="91425" tIns="91425" rIns="91425" bIns="91425" anchor="t" anchorCtr="0">
            <a:spAutoFit/>
          </a:bodyPr>
          <a:lstStyle/>
          <a:p>
            <a:pPr marL="320040" lvl="0" indent="-320040" algn="l" rtl="0">
              <a:spcBef>
                <a:spcPts val="0"/>
              </a:spcBef>
              <a:spcAft>
                <a:spcPts val="0"/>
              </a:spcAft>
              <a:buNone/>
            </a:pPr>
            <a:r>
              <a:rPr lang="en" sz="1000" baseline="30000">
                <a:solidFill>
                  <a:srgbClr val="949494"/>
                </a:solidFill>
              </a:rPr>
              <a:t>1</a:t>
            </a:r>
            <a:r>
              <a:rPr lang="en" sz="1000">
                <a:solidFill>
                  <a:srgbClr val="949494"/>
                </a:solidFill>
                <a:uFill>
                  <a:noFill/>
                </a:uFill>
                <a:hlinkClick r:id="rId3">
                  <a:extLst>
                    <a:ext uri="{A12FA001-AC4F-418D-AE19-62706E023703}">
                      <ahyp:hlinkClr xmlns:ahyp="http://schemas.microsoft.com/office/drawing/2018/hyperlinkcolor" val="tx"/>
                    </a:ext>
                  </a:extLst>
                </a:hlinkClick>
              </a:rPr>
              <a:t>Coleman MP, Forman D, Bryant H, et al. Cancer survival in Australia, Canada, Denmark, Norway, Sweden, and the UK, 1995–2007 (the International Cancer Benchmarking Partnership): an analysis of population-based cancer registry data. </a:t>
            </a:r>
            <a:r>
              <a:rPr lang="en" sz="1000" i="1">
                <a:solidFill>
                  <a:srgbClr val="949494"/>
                </a:solidFill>
                <a:uFill>
                  <a:noFill/>
                </a:uFill>
                <a:hlinkClick r:id="rId3">
                  <a:extLst>
                    <a:ext uri="{A12FA001-AC4F-418D-AE19-62706E023703}">
                      <ahyp:hlinkClr xmlns:ahyp="http://schemas.microsoft.com/office/drawing/2018/hyperlinkcolor" val="tx"/>
                    </a:ext>
                  </a:extLst>
                </a:hlinkClick>
              </a:rPr>
              <a:t>The Lancet</a:t>
            </a:r>
            <a:r>
              <a:rPr lang="en" sz="1000">
                <a:solidFill>
                  <a:srgbClr val="949494"/>
                </a:solidFill>
                <a:uFill>
                  <a:noFill/>
                </a:uFill>
                <a:hlinkClick r:id="rId3">
                  <a:extLst>
                    <a:ext uri="{A12FA001-AC4F-418D-AE19-62706E023703}">
                      <ahyp:hlinkClr xmlns:ahyp="http://schemas.microsoft.com/office/drawing/2018/hyperlinkcolor" val="tx"/>
                    </a:ext>
                  </a:extLst>
                </a:hlinkClick>
              </a:rPr>
              <a:t>. 2011;377(9760):127-138.</a:t>
            </a:r>
            <a:endParaRPr sz="1000">
              <a:solidFill>
                <a:srgbClr val="949494"/>
              </a:solidFill>
              <a:latin typeface="Roboto"/>
              <a:ea typeface="Roboto"/>
              <a:cs typeface="Roboto"/>
              <a:sym typeface="Roboto"/>
            </a:endParaRPr>
          </a:p>
          <a:p>
            <a:pPr marL="320040" lvl="0" indent="-320040" algn="l" rtl="0">
              <a:spcBef>
                <a:spcPts val="0"/>
              </a:spcBef>
              <a:spcAft>
                <a:spcPts val="0"/>
              </a:spcAft>
              <a:buNone/>
            </a:pPr>
            <a:r>
              <a:rPr lang="en" sz="1000">
                <a:solidFill>
                  <a:srgbClr val="949494"/>
                </a:solidFill>
                <a:latin typeface="Roboto"/>
                <a:ea typeface="Roboto"/>
                <a:cs typeface="Roboto"/>
                <a:sym typeface="Roboto"/>
              </a:rPr>
              <a:t>NHS, National Health Service; SEER, SEER, Surveillance, Epidemiology, and End Results (National Cancer Institute).</a:t>
            </a:r>
            <a:endParaRPr sz="1000">
              <a:solidFill>
                <a:srgbClr val="94949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xEl>
                                              <p:pRg st="0" end="0"/>
                                            </p:txEl>
                                          </p:spTgt>
                                        </p:tgtEl>
                                        <p:attrNameLst>
                                          <p:attrName>style.visibility</p:attrName>
                                        </p:attrNameLst>
                                      </p:cBhvr>
                                      <p:to>
                                        <p:strVal val="visible"/>
                                      </p:to>
                                    </p:set>
                                    <p:animEffect transition="in" filter="fade">
                                      <p:cBhvr>
                                        <p:cTn id="7" dur="1000"/>
                                        <p:tgtEl>
                                          <p:spTgt spid="3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1">
                                            <p:txEl>
                                              <p:pRg st="1" end="1"/>
                                            </p:txEl>
                                          </p:spTgt>
                                        </p:tgtEl>
                                        <p:attrNameLst>
                                          <p:attrName>style.visibility</p:attrName>
                                        </p:attrNameLst>
                                      </p:cBhvr>
                                      <p:to>
                                        <p:strVal val="visible"/>
                                      </p:to>
                                    </p:set>
                                    <p:animEffect transition="in" filter="fade">
                                      <p:cBhvr>
                                        <p:cTn id="12" dur="1000"/>
                                        <p:tgtEl>
                                          <p:spTgt spid="3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1">
                                            <p:txEl>
                                              <p:pRg st="2" end="2"/>
                                            </p:txEl>
                                          </p:spTgt>
                                        </p:tgtEl>
                                        <p:attrNameLst>
                                          <p:attrName>style.visibility</p:attrName>
                                        </p:attrNameLst>
                                      </p:cBhvr>
                                      <p:to>
                                        <p:strVal val="visible"/>
                                      </p:to>
                                    </p:set>
                                    <p:animEffect transition="in" filter="fade">
                                      <p:cBhvr>
                                        <p:cTn id="17" dur="1000"/>
                                        <p:tgtEl>
                                          <p:spTgt spid="3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1">
                                            <p:txEl>
                                              <p:pRg st="3" end="3"/>
                                            </p:txEl>
                                          </p:spTgt>
                                        </p:tgtEl>
                                        <p:attrNameLst>
                                          <p:attrName>style.visibility</p:attrName>
                                        </p:attrNameLst>
                                      </p:cBhvr>
                                      <p:to>
                                        <p:strVal val="visible"/>
                                      </p:to>
                                    </p:set>
                                    <p:animEffect transition="in" filter="fade">
                                      <p:cBhvr>
                                        <p:cTn id="22" dur="1000"/>
                                        <p:tgtEl>
                                          <p:spTgt spid="3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6"/>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Outcomes: </a:t>
            </a:r>
            <a:r>
              <a:rPr lang="en" sz="1800" b="1">
                <a:latin typeface="Roboto"/>
                <a:ea typeface="Roboto"/>
                <a:cs typeface="Roboto"/>
                <a:sym typeface="Roboto"/>
              </a:rPr>
              <a:t>FPs, PPVs </a:t>
            </a:r>
            <a:endParaRPr sz="1800" b="1">
              <a:latin typeface="Roboto"/>
              <a:ea typeface="Roboto"/>
              <a:cs typeface="Roboto"/>
              <a:sym typeface="Roboto"/>
            </a:endParaRPr>
          </a:p>
        </p:txBody>
      </p:sp>
      <p:sp>
        <p:nvSpPr>
          <p:cNvPr id="399" name="Google Shape;399;p36"/>
          <p:cNvSpPr txBox="1"/>
          <p:nvPr/>
        </p:nvSpPr>
        <p:spPr>
          <a:xfrm>
            <a:off x="5315400" y="1612350"/>
            <a:ext cx="3763200" cy="20805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Low false positive numbers: false positive rate= 0.5%.</a:t>
            </a: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Estimated PPV: higher than those of most accepted single cancer screening tests.</a:t>
            </a:r>
            <a:endParaRPr>
              <a:solidFill>
                <a:schemeClr val="accent1"/>
              </a:solidFill>
              <a:latin typeface="Roboto"/>
              <a:ea typeface="Roboto"/>
              <a:cs typeface="Roboto"/>
              <a:sym typeface="Roboto"/>
            </a:endParaRPr>
          </a:p>
          <a:p>
            <a:pPr marL="0" lvl="0" indent="0" algn="l" rtl="0">
              <a:lnSpc>
                <a:spcPct val="100000"/>
              </a:lnSpc>
              <a:spcBef>
                <a:spcPts val="1000"/>
              </a:spcBef>
              <a:spcAft>
                <a:spcPts val="0"/>
              </a:spcAft>
              <a:buNone/>
            </a:pPr>
            <a:endParaRPr>
              <a:solidFill>
                <a:schemeClr val="accent1"/>
              </a:solidFill>
              <a:latin typeface="Roboto Light"/>
              <a:ea typeface="Roboto Light"/>
              <a:cs typeface="Roboto Light"/>
              <a:sym typeface="Roboto Light"/>
            </a:endParaRPr>
          </a:p>
          <a:p>
            <a:pPr marL="0" lvl="0" indent="0" algn="l" rtl="0">
              <a:lnSpc>
                <a:spcPct val="100000"/>
              </a:lnSpc>
              <a:spcBef>
                <a:spcPts val="1000"/>
              </a:spcBef>
              <a:spcAft>
                <a:spcPts val="1000"/>
              </a:spcAft>
              <a:buNone/>
            </a:pPr>
            <a:endParaRPr sz="1200">
              <a:solidFill>
                <a:schemeClr val="dk1"/>
              </a:solidFill>
              <a:latin typeface="Roboto Light"/>
              <a:ea typeface="Roboto Light"/>
              <a:cs typeface="Roboto Light"/>
              <a:sym typeface="Roboto Light"/>
            </a:endParaRPr>
          </a:p>
        </p:txBody>
      </p:sp>
      <p:sp>
        <p:nvSpPr>
          <p:cNvPr id="400" name="Google Shape;400;p36"/>
          <p:cNvSpPr txBox="1"/>
          <p:nvPr/>
        </p:nvSpPr>
        <p:spPr>
          <a:xfrm>
            <a:off x="202400" y="4368600"/>
            <a:ext cx="843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1000">
                <a:solidFill>
                  <a:srgbClr val="949494"/>
                </a:solidFill>
                <a:latin typeface="Roboto Light"/>
                <a:ea typeface="Roboto Light"/>
                <a:cs typeface="Roboto Light"/>
                <a:sym typeface="Roboto Light"/>
              </a:rPr>
              <a:t>FP: False Positive; MCED: Multi-Cancer Early Detection; PPV: Positive Predictive Value. </a:t>
            </a:r>
            <a:endParaRPr sz="1000">
              <a:solidFill>
                <a:srgbClr val="949494"/>
              </a:solidFill>
              <a:latin typeface="Roboto Light"/>
              <a:ea typeface="Roboto Light"/>
              <a:cs typeface="Roboto Light"/>
              <a:sym typeface="Roboto Light"/>
            </a:endParaRPr>
          </a:p>
        </p:txBody>
      </p:sp>
      <p:pic>
        <p:nvPicPr>
          <p:cNvPr id="401" name="Google Shape;401;p36"/>
          <p:cNvPicPr preferRelativeResize="0"/>
          <p:nvPr/>
        </p:nvPicPr>
        <p:blipFill rotWithShape="1">
          <a:blip r:embed="rId3">
            <a:alphaModFix/>
          </a:blip>
          <a:srcRect l="5598" t="5033"/>
          <a:stretch/>
        </p:blipFill>
        <p:spPr>
          <a:xfrm>
            <a:off x="137225" y="704625"/>
            <a:ext cx="5231474" cy="3764058"/>
          </a:xfrm>
          <a:prstGeom prst="rect">
            <a:avLst/>
          </a:prstGeom>
          <a:noFill/>
          <a:ln>
            <a:noFill/>
          </a:ln>
        </p:spPr>
      </p:pic>
      <p:sp>
        <p:nvSpPr>
          <p:cNvPr id="402" name="Google Shape;402;p36"/>
          <p:cNvSpPr/>
          <p:nvPr/>
        </p:nvSpPr>
        <p:spPr>
          <a:xfrm>
            <a:off x="3210000" y="2571750"/>
            <a:ext cx="2105400" cy="4170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6"/>
          <p:cNvSpPr/>
          <p:nvPr/>
        </p:nvSpPr>
        <p:spPr>
          <a:xfrm>
            <a:off x="1497300" y="4076750"/>
            <a:ext cx="3447600" cy="33870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
                                            <p:txEl>
                                              <p:pRg st="0" end="0"/>
                                            </p:txEl>
                                          </p:spTgt>
                                        </p:tgtEl>
                                        <p:attrNameLst>
                                          <p:attrName>style.visibility</p:attrName>
                                        </p:attrNameLst>
                                      </p:cBhvr>
                                      <p:to>
                                        <p:strVal val="visible"/>
                                      </p:to>
                                    </p:set>
                                    <p:animEffect transition="in" filter="fade">
                                      <p:cBhvr>
                                        <p:cTn id="7" dur="1000"/>
                                        <p:tgtEl>
                                          <p:spTgt spid="3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9">
                                            <p:txEl>
                                              <p:pRg st="1" end="1"/>
                                            </p:txEl>
                                          </p:spTgt>
                                        </p:tgtEl>
                                        <p:attrNameLst>
                                          <p:attrName>style.visibility</p:attrName>
                                        </p:attrNameLst>
                                      </p:cBhvr>
                                      <p:to>
                                        <p:strVal val="visible"/>
                                      </p:to>
                                    </p:set>
                                    <p:animEffect transition="in" filter="fade">
                                      <p:cBhvr>
                                        <p:cTn id="12" dur="1000"/>
                                        <p:tgtEl>
                                          <p:spTgt spid="3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9">
                                            <p:txEl>
                                              <p:pRg st="2" end="2"/>
                                            </p:txEl>
                                          </p:spTgt>
                                        </p:tgtEl>
                                        <p:attrNameLst>
                                          <p:attrName>style.visibility</p:attrName>
                                        </p:attrNameLst>
                                      </p:cBhvr>
                                      <p:to>
                                        <p:strVal val="visible"/>
                                      </p:to>
                                    </p:set>
                                    <p:animEffect transition="in" filter="fade">
                                      <p:cBhvr>
                                        <p:cTn id="17" dur="1000"/>
                                        <p:tgtEl>
                                          <p:spTgt spid="3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9">
                                            <p:txEl>
                                              <p:pRg st="3" end="3"/>
                                            </p:txEl>
                                          </p:spTgt>
                                        </p:tgtEl>
                                        <p:attrNameLst>
                                          <p:attrName>style.visibility</p:attrName>
                                        </p:attrNameLst>
                                      </p:cBhvr>
                                      <p:to>
                                        <p:strVal val="visible"/>
                                      </p:to>
                                    </p:set>
                                    <p:animEffect transition="in" filter="fade">
                                      <p:cBhvr>
                                        <p:cTn id="22" dur="1000"/>
                                        <p:tgtEl>
                                          <p:spTgt spid="3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7"/>
          <p:cNvSpPr txBox="1">
            <a:spLocks noGrp="1"/>
          </p:cNvSpPr>
          <p:nvPr>
            <p:ph type="body" idx="2"/>
          </p:nvPr>
        </p:nvSpPr>
        <p:spPr>
          <a:xfrm>
            <a:off x="534825" y="509400"/>
            <a:ext cx="84075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409" name="Google Shape;409;p37"/>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Additional Modeling Outcomes: </a:t>
            </a:r>
            <a:r>
              <a:rPr lang="en" sz="1800" b="1">
                <a:latin typeface="Roboto"/>
                <a:ea typeface="Roboto"/>
                <a:cs typeface="Roboto"/>
                <a:sym typeface="Roboto"/>
              </a:rPr>
              <a:t>Cancer-specific Mortality Reduction </a:t>
            </a:r>
            <a:endParaRPr sz="1800" b="1">
              <a:latin typeface="Roboto"/>
              <a:ea typeface="Roboto"/>
              <a:cs typeface="Roboto"/>
              <a:sym typeface="Roboto"/>
            </a:endParaRPr>
          </a:p>
        </p:txBody>
      </p:sp>
      <p:sp>
        <p:nvSpPr>
          <p:cNvPr id="410" name="Google Shape;410;p37"/>
          <p:cNvSpPr txBox="1"/>
          <p:nvPr/>
        </p:nvSpPr>
        <p:spPr>
          <a:xfrm>
            <a:off x="579075" y="3810800"/>
            <a:ext cx="8048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*Results reflect a study period of 5 years after randomization.  </a:t>
            </a:r>
            <a:endParaRPr sz="800"/>
          </a:p>
          <a:p>
            <a:pPr marL="0" lvl="0" indent="0" algn="l" rtl="0">
              <a:spcBef>
                <a:spcPts val="0"/>
              </a:spcBef>
              <a:spcAft>
                <a:spcPts val="0"/>
              </a:spcAft>
              <a:buNone/>
            </a:pPr>
            <a:r>
              <a:rPr lang="en" sz="800" b="1" baseline="30000">
                <a:highlight>
                  <a:srgbClr val="FFFFFF"/>
                </a:highlight>
              </a:rPr>
              <a:t>†</a:t>
            </a:r>
            <a:r>
              <a:rPr lang="en" sz="800"/>
              <a:t>Three different tumor growth rates were represented by three sets of dwell times in modeling.</a:t>
            </a:r>
            <a:endParaRPr sz="800"/>
          </a:p>
          <a:p>
            <a:pPr marL="0" lvl="0" indent="0" algn="l" rtl="0">
              <a:spcBef>
                <a:spcPts val="0"/>
              </a:spcBef>
              <a:spcAft>
                <a:spcPts val="0"/>
              </a:spcAft>
              <a:buNone/>
            </a:pPr>
            <a:r>
              <a:rPr lang="en" sz="800" b="1" baseline="30000"/>
              <a:t>‡</a:t>
            </a:r>
            <a:r>
              <a:rPr lang="en" sz="800"/>
              <a:t>Power to detect a significant mortality reduction with a two-sided exact test. </a:t>
            </a:r>
            <a:endParaRPr sz="800"/>
          </a:p>
        </p:txBody>
      </p:sp>
      <p:sp>
        <p:nvSpPr>
          <p:cNvPr id="411" name="Google Shape;411;p37"/>
          <p:cNvSpPr txBox="1"/>
          <p:nvPr/>
        </p:nvSpPr>
        <p:spPr>
          <a:xfrm>
            <a:off x="547650" y="785825"/>
            <a:ext cx="80487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t>Table 4. Cancer-specific mortality reduction</a:t>
            </a:r>
            <a:endParaRPr sz="1100" b="1"/>
          </a:p>
          <a:p>
            <a:pPr marL="0" lvl="0" indent="0" algn="l" rtl="0">
              <a:spcBef>
                <a:spcPts val="0"/>
              </a:spcBef>
              <a:spcAft>
                <a:spcPts val="0"/>
              </a:spcAft>
              <a:buNone/>
            </a:pPr>
            <a:endParaRPr>
              <a:latin typeface="Roboto"/>
              <a:ea typeface="Roboto"/>
              <a:cs typeface="Roboto"/>
              <a:sym typeface="Roboto"/>
            </a:endParaRPr>
          </a:p>
        </p:txBody>
      </p:sp>
      <p:graphicFrame>
        <p:nvGraphicFramePr>
          <p:cNvPr id="412" name="Google Shape;412;p37"/>
          <p:cNvGraphicFramePr/>
          <p:nvPr/>
        </p:nvGraphicFramePr>
        <p:xfrm>
          <a:off x="640550" y="1118400"/>
          <a:ext cx="4733925" cy="2646680"/>
        </p:xfrm>
        <a:graphic>
          <a:graphicData uri="http://schemas.openxmlformats.org/drawingml/2006/table">
            <a:tbl>
              <a:tblPr>
                <a:noFill/>
                <a:tableStyleId>{7E7FA57C-A12F-4EC5-9D5E-32294E7E1456}</a:tableStyleId>
              </a:tblPr>
              <a:tblGrid>
                <a:gridCol w="552450">
                  <a:extLst>
                    <a:ext uri="{9D8B030D-6E8A-4147-A177-3AD203B41FA5}">
                      <a16:colId xmlns:a16="http://schemas.microsoft.com/office/drawing/2014/main" val="20000"/>
                    </a:ext>
                  </a:extLst>
                </a:gridCol>
                <a:gridCol w="962025">
                  <a:extLst>
                    <a:ext uri="{9D8B030D-6E8A-4147-A177-3AD203B41FA5}">
                      <a16:colId xmlns:a16="http://schemas.microsoft.com/office/drawing/2014/main" val="20001"/>
                    </a:ext>
                  </a:extLst>
                </a:gridCol>
                <a:gridCol w="647700">
                  <a:extLst>
                    <a:ext uri="{9D8B030D-6E8A-4147-A177-3AD203B41FA5}">
                      <a16:colId xmlns:a16="http://schemas.microsoft.com/office/drawing/2014/main" val="20002"/>
                    </a:ext>
                  </a:extLst>
                </a:gridCol>
                <a:gridCol w="942975">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638175">
                  <a:extLst>
                    <a:ext uri="{9D8B030D-6E8A-4147-A177-3AD203B41FA5}">
                      <a16:colId xmlns:a16="http://schemas.microsoft.com/office/drawing/2014/main" val="20005"/>
                    </a:ext>
                  </a:extLst>
                </a:gridCol>
              </a:tblGrid>
              <a:tr h="266700">
                <a:tc rowSpan="2">
                  <a:txBody>
                    <a:bodyPr/>
                    <a:lstStyle/>
                    <a:p>
                      <a:pPr marL="0" lvl="0" indent="0" algn="l" rtl="0">
                        <a:spcBef>
                          <a:spcPts val="0"/>
                        </a:spcBef>
                        <a:spcAft>
                          <a:spcPts val="0"/>
                        </a:spcAft>
                        <a:buNone/>
                      </a:pPr>
                      <a:r>
                        <a:rPr lang="en" sz="1100" b="1"/>
                        <a:t>Study length</a:t>
                      </a:r>
                      <a:endParaRPr sz="1100" b="1"/>
                    </a:p>
                  </a:txBody>
                  <a:tcPr marL="63500" marR="63500" marT="63500" marB="63500"/>
                </a:tc>
                <a:tc rowSpan="2">
                  <a:txBody>
                    <a:bodyPr/>
                    <a:lstStyle/>
                    <a:p>
                      <a:pPr marL="0" lvl="0" indent="0" algn="l" rtl="0">
                        <a:spcBef>
                          <a:spcPts val="0"/>
                        </a:spcBef>
                        <a:spcAft>
                          <a:spcPts val="0"/>
                        </a:spcAft>
                        <a:buNone/>
                      </a:pPr>
                      <a:r>
                        <a:rPr lang="en" sz="1100" b="1"/>
                        <a:t>Tumor growth</a:t>
                      </a:r>
                      <a:r>
                        <a:rPr lang="en" sz="1100" b="1" baseline="30000">
                          <a:highlight>
                            <a:srgbClr val="FFFFFF"/>
                          </a:highlight>
                        </a:rPr>
                        <a:t>†</a:t>
                      </a:r>
                      <a:endParaRPr sz="1100" b="1" baseline="30000"/>
                    </a:p>
                  </a:txBody>
                  <a:tcPr marL="63500" marR="63500" marT="63500" marB="63500"/>
                </a:tc>
                <a:tc gridSpan="2">
                  <a:txBody>
                    <a:bodyPr/>
                    <a:lstStyle/>
                    <a:p>
                      <a:pPr marL="0" lvl="0" indent="0" algn="l" rtl="0">
                        <a:spcBef>
                          <a:spcPts val="0"/>
                        </a:spcBef>
                        <a:spcAft>
                          <a:spcPts val="0"/>
                        </a:spcAft>
                        <a:buNone/>
                      </a:pPr>
                      <a:r>
                        <a:rPr lang="en" sz="1100" b="1"/>
                        <a:t>Deaths per 1000 person-years</a:t>
                      </a:r>
                      <a:endParaRPr sz="1100" b="1"/>
                    </a:p>
                  </a:txBody>
                  <a:tcPr marL="63500" marR="63500" marT="63500" marB="63500"/>
                </a:tc>
                <a:tc hMerge="1">
                  <a:txBody>
                    <a:bodyPr/>
                    <a:lstStyle/>
                    <a:p>
                      <a:endParaRPr lang="en-US"/>
                    </a:p>
                  </a:txBody>
                  <a:tcPr/>
                </a:tc>
                <a:tc rowSpan="2">
                  <a:txBody>
                    <a:bodyPr/>
                    <a:lstStyle/>
                    <a:p>
                      <a:pPr marL="0" lvl="0" indent="0" algn="l" rtl="0">
                        <a:spcBef>
                          <a:spcPts val="0"/>
                        </a:spcBef>
                        <a:spcAft>
                          <a:spcPts val="0"/>
                        </a:spcAft>
                        <a:buNone/>
                      </a:pPr>
                      <a:r>
                        <a:rPr lang="en" sz="1100" b="1"/>
                        <a:t>Rate ratio</a:t>
                      </a:r>
                      <a:endParaRPr sz="1100" b="1"/>
                    </a:p>
                  </a:txBody>
                  <a:tcPr marL="63500" marR="63500" marT="63500" marB="63500"/>
                </a:tc>
                <a:tc rowSpan="2">
                  <a:txBody>
                    <a:bodyPr/>
                    <a:lstStyle/>
                    <a:p>
                      <a:pPr marL="0" lvl="0" indent="0" algn="l" rtl="0">
                        <a:spcBef>
                          <a:spcPts val="0"/>
                        </a:spcBef>
                        <a:spcAft>
                          <a:spcPts val="0"/>
                        </a:spcAft>
                        <a:buNone/>
                      </a:pPr>
                      <a:r>
                        <a:rPr lang="en" sz="1100" b="1"/>
                        <a:t>Power</a:t>
                      </a:r>
                      <a:r>
                        <a:rPr lang="en" sz="1100" b="1" baseline="30000"/>
                        <a:t>‡</a:t>
                      </a:r>
                      <a:endParaRPr sz="1100" b="1" baseline="30000"/>
                    </a:p>
                  </a:txBody>
                  <a:tcPr marL="63500" marR="63500" marT="63500" marB="63500"/>
                </a:tc>
                <a:extLst>
                  <a:ext uri="{0D108BD9-81ED-4DB2-BD59-A6C34878D82A}">
                    <a16:rowId xmlns:a16="http://schemas.microsoft.com/office/drawing/2014/main" val="10000"/>
                  </a:ext>
                </a:extLst>
              </a:tr>
              <a:tr h="266700">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 sz="1100" b="1"/>
                        <a:t>Control</a:t>
                      </a:r>
                      <a:endParaRPr sz="1100" b="1"/>
                    </a:p>
                  </a:txBody>
                  <a:tcPr marL="63500" marR="63500" marT="63500" marB="63500"/>
                </a:tc>
                <a:tc>
                  <a:txBody>
                    <a:bodyPr/>
                    <a:lstStyle/>
                    <a:p>
                      <a:pPr marL="0" lvl="0" indent="0" algn="l" rtl="0">
                        <a:spcBef>
                          <a:spcPts val="0"/>
                        </a:spcBef>
                        <a:spcAft>
                          <a:spcPts val="0"/>
                        </a:spcAft>
                        <a:buNone/>
                      </a:pPr>
                      <a:r>
                        <a:rPr lang="en" sz="1100" b="1"/>
                        <a:t>Intervention</a:t>
                      </a:r>
                      <a:endParaRPr sz="1100" b="1"/>
                    </a:p>
                  </a:txBody>
                  <a:tcPr marL="63500" marR="63500" marT="63500" marB="6350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266700">
                <a:tc rowSpan="3">
                  <a:txBody>
                    <a:bodyPr/>
                    <a:lstStyle/>
                    <a:p>
                      <a:pPr marL="0" lvl="0" indent="0" algn="l" rtl="0">
                        <a:spcBef>
                          <a:spcPts val="0"/>
                        </a:spcBef>
                        <a:spcAft>
                          <a:spcPts val="0"/>
                        </a:spcAft>
                        <a:buNone/>
                      </a:pPr>
                      <a:r>
                        <a:rPr lang="en" sz="1100"/>
                        <a:t>Y5*</a:t>
                      </a:r>
                      <a:endParaRPr sz="1100"/>
                    </a:p>
                  </a:txBody>
                  <a:tcPr marL="63500" marR="63500" marT="63500" marB="63500"/>
                </a:tc>
                <a:tc>
                  <a:txBody>
                    <a:bodyPr/>
                    <a:lstStyle/>
                    <a:p>
                      <a:pPr marL="0" lvl="0" indent="0" algn="l" rtl="0">
                        <a:spcBef>
                          <a:spcPts val="0"/>
                        </a:spcBef>
                        <a:spcAft>
                          <a:spcPts val="0"/>
                        </a:spcAft>
                        <a:buNone/>
                      </a:pPr>
                      <a:r>
                        <a:rPr lang="en" sz="1100"/>
                        <a:t>Slow</a:t>
                      </a:r>
                      <a:endParaRPr sz="1100"/>
                    </a:p>
                  </a:txBody>
                  <a:tcPr marL="63500" marR="63500" marT="63500" marB="63500"/>
                </a:tc>
                <a:tc>
                  <a:txBody>
                    <a:bodyPr/>
                    <a:lstStyle/>
                    <a:p>
                      <a:pPr marL="0" lvl="0" indent="0" algn="l" rtl="0">
                        <a:spcBef>
                          <a:spcPts val="0"/>
                        </a:spcBef>
                        <a:spcAft>
                          <a:spcPts val="0"/>
                        </a:spcAft>
                        <a:buNone/>
                      </a:pPr>
                      <a:r>
                        <a:rPr lang="en" sz="1100"/>
                        <a:t>1.88</a:t>
                      </a:r>
                      <a:endParaRPr sz="1100"/>
                    </a:p>
                    <a:p>
                      <a:pPr marL="0" lvl="0" indent="0" algn="l" rtl="0">
                        <a:spcBef>
                          <a:spcPts val="0"/>
                        </a:spcBef>
                        <a:spcAft>
                          <a:spcPts val="0"/>
                        </a:spcAft>
                        <a:buNone/>
                      </a:pPr>
                      <a:r>
                        <a:rPr lang="en" sz="1100"/>
                        <a:t>(1.74 to 2.02)</a:t>
                      </a:r>
                      <a:endParaRPr sz="1100"/>
                    </a:p>
                  </a:txBody>
                  <a:tcPr marL="63500" marR="63500" marT="63500" marB="63500"/>
                </a:tc>
                <a:tc>
                  <a:txBody>
                    <a:bodyPr/>
                    <a:lstStyle/>
                    <a:p>
                      <a:pPr marL="0" lvl="0" indent="0" algn="l" rtl="0">
                        <a:spcBef>
                          <a:spcPts val="0"/>
                        </a:spcBef>
                        <a:spcAft>
                          <a:spcPts val="0"/>
                        </a:spcAft>
                        <a:buNone/>
                      </a:pPr>
                      <a:r>
                        <a:rPr lang="en" sz="1100"/>
                        <a:t>1.50</a:t>
                      </a:r>
                      <a:endParaRPr sz="1100"/>
                    </a:p>
                    <a:p>
                      <a:pPr marL="0" lvl="0" indent="0" algn="l" rtl="0">
                        <a:spcBef>
                          <a:spcPts val="0"/>
                        </a:spcBef>
                        <a:spcAft>
                          <a:spcPts val="0"/>
                        </a:spcAft>
                        <a:buNone/>
                      </a:pPr>
                      <a:r>
                        <a:rPr lang="en" sz="1100"/>
                        <a:t>(1.37 to 1.64)</a:t>
                      </a:r>
                      <a:endParaRPr sz="1100"/>
                    </a:p>
                  </a:txBody>
                  <a:tcPr marL="63500" marR="63500" marT="63500" marB="63500"/>
                </a:tc>
                <a:tc>
                  <a:txBody>
                    <a:bodyPr/>
                    <a:lstStyle/>
                    <a:p>
                      <a:pPr marL="0" lvl="0" indent="0" algn="l" rtl="0">
                        <a:spcBef>
                          <a:spcPts val="0"/>
                        </a:spcBef>
                        <a:spcAft>
                          <a:spcPts val="0"/>
                        </a:spcAft>
                        <a:buNone/>
                      </a:pPr>
                      <a:r>
                        <a:rPr lang="en" sz="1100"/>
                        <a:t>0.80</a:t>
                      </a:r>
                      <a:endParaRPr sz="1100"/>
                    </a:p>
                    <a:p>
                      <a:pPr marL="0" lvl="0" indent="0" algn="l" rtl="0">
                        <a:spcBef>
                          <a:spcPts val="0"/>
                        </a:spcBef>
                        <a:spcAft>
                          <a:spcPts val="0"/>
                        </a:spcAft>
                        <a:buNone/>
                      </a:pPr>
                      <a:r>
                        <a:rPr lang="en" sz="1100"/>
                        <a:t>(0.72 to 0.89)</a:t>
                      </a:r>
                      <a:endParaRPr sz="1100"/>
                    </a:p>
                  </a:txBody>
                  <a:tcPr marL="63500" marR="63500" marT="63500" marB="63500"/>
                </a:tc>
                <a:tc>
                  <a:txBody>
                    <a:bodyPr/>
                    <a:lstStyle/>
                    <a:p>
                      <a:pPr marL="0" lvl="0" indent="0" algn="l" rtl="0">
                        <a:spcBef>
                          <a:spcPts val="0"/>
                        </a:spcBef>
                        <a:spcAft>
                          <a:spcPts val="0"/>
                        </a:spcAft>
                        <a:buNone/>
                      </a:pPr>
                      <a:r>
                        <a:rPr lang="en" sz="1100"/>
                        <a:t>97.6%</a:t>
                      </a:r>
                      <a:endParaRPr sz="1100"/>
                    </a:p>
                  </a:txBody>
                  <a:tcPr marL="63500" marR="63500" marT="63500" marB="63500"/>
                </a:tc>
                <a:extLst>
                  <a:ext uri="{0D108BD9-81ED-4DB2-BD59-A6C34878D82A}">
                    <a16:rowId xmlns:a16="http://schemas.microsoft.com/office/drawing/2014/main" val="10002"/>
                  </a:ext>
                </a:extLst>
              </a:tr>
              <a:tr h="266700">
                <a:tc vMerge="1">
                  <a:txBody>
                    <a:bodyPr/>
                    <a:lstStyle/>
                    <a:p>
                      <a:endParaRPr lang="en-US"/>
                    </a:p>
                  </a:txBody>
                  <a:tcPr/>
                </a:tc>
                <a:tc>
                  <a:txBody>
                    <a:bodyPr/>
                    <a:lstStyle/>
                    <a:p>
                      <a:pPr marL="0" lvl="0" indent="0" algn="l" rtl="0">
                        <a:spcBef>
                          <a:spcPts val="0"/>
                        </a:spcBef>
                        <a:spcAft>
                          <a:spcPts val="0"/>
                        </a:spcAft>
                        <a:buNone/>
                      </a:pPr>
                      <a:r>
                        <a:rPr lang="en" sz="1100"/>
                        <a:t>Fast</a:t>
                      </a:r>
                      <a:endParaRPr sz="1100"/>
                    </a:p>
                  </a:txBody>
                  <a:tcPr marL="63500" marR="63500" marT="63500" marB="63500"/>
                </a:tc>
                <a:tc>
                  <a:txBody>
                    <a:bodyPr/>
                    <a:lstStyle/>
                    <a:p>
                      <a:pPr marL="0" lvl="0" indent="0" algn="l" rtl="0">
                        <a:spcBef>
                          <a:spcPts val="0"/>
                        </a:spcBef>
                        <a:spcAft>
                          <a:spcPts val="0"/>
                        </a:spcAft>
                        <a:buNone/>
                      </a:pPr>
                      <a:r>
                        <a:rPr lang="en" sz="1100"/>
                        <a:t>1.88</a:t>
                      </a:r>
                      <a:endParaRPr sz="1100"/>
                    </a:p>
                    <a:p>
                      <a:pPr marL="0" lvl="0" indent="0" algn="l" rtl="0">
                        <a:spcBef>
                          <a:spcPts val="0"/>
                        </a:spcBef>
                        <a:spcAft>
                          <a:spcPts val="0"/>
                        </a:spcAft>
                        <a:buNone/>
                      </a:pPr>
                      <a:r>
                        <a:rPr lang="en" sz="1100"/>
                        <a:t>(1.74 to 2.03)</a:t>
                      </a:r>
                      <a:endParaRPr sz="1100"/>
                    </a:p>
                  </a:txBody>
                  <a:tcPr marL="63500" marR="63500" marT="63500" marB="63500"/>
                </a:tc>
                <a:tc>
                  <a:txBody>
                    <a:bodyPr/>
                    <a:lstStyle/>
                    <a:p>
                      <a:pPr marL="0" lvl="0" indent="0" algn="l" rtl="0">
                        <a:spcBef>
                          <a:spcPts val="0"/>
                        </a:spcBef>
                        <a:spcAft>
                          <a:spcPts val="0"/>
                        </a:spcAft>
                        <a:buNone/>
                      </a:pPr>
                      <a:r>
                        <a:rPr lang="en" sz="1100"/>
                        <a:t>1.53</a:t>
                      </a:r>
                      <a:endParaRPr sz="1100"/>
                    </a:p>
                    <a:p>
                      <a:pPr marL="0" lvl="0" indent="0" algn="l" rtl="0">
                        <a:spcBef>
                          <a:spcPts val="0"/>
                        </a:spcBef>
                        <a:spcAft>
                          <a:spcPts val="0"/>
                        </a:spcAft>
                        <a:buNone/>
                      </a:pPr>
                      <a:r>
                        <a:rPr lang="en" sz="1100"/>
                        <a:t>(1.40 to 1.66)</a:t>
                      </a:r>
                      <a:endParaRPr sz="1100"/>
                    </a:p>
                  </a:txBody>
                  <a:tcPr marL="63500" marR="63500" marT="63500" marB="63500"/>
                </a:tc>
                <a:tc>
                  <a:txBody>
                    <a:bodyPr/>
                    <a:lstStyle/>
                    <a:p>
                      <a:pPr marL="0" lvl="0" indent="0" algn="l" rtl="0">
                        <a:spcBef>
                          <a:spcPts val="0"/>
                        </a:spcBef>
                        <a:spcAft>
                          <a:spcPts val="0"/>
                        </a:spcAft>
                        <a:buNone/>
                      </a:pPr>
                      <a:r>
                        <a:rPr lang="en" sz="1100"/>
                        <a:t>0.81</a:t>
                      </a:r>
                      <a:endParaRPr sz="1100"/>
                    </a:p>
                    <a:p>
                      <a:pPr marL="0" lvl="0" indent="0" algn="l" rtl="0">
                        <a:spcBef>
                          <a:spcPts val="0"/>
                        </a:spcBef>
                        <a:spcAft>
                          <a:spcPts val="0"/>
                        </a:spcAft>
                        <a:buNone/>
                      </a:pPr>
                      <a:r>
                        <a:rPr lang="en" sz="1100"/>
                        <a:t>(0.72 to 0.90)</a:t>
                      </a:r>
                      <a:endParaRPr sz="1100"/>
                    </a:p>
                  </a:txBody>
                  <a:tcPr marL="63500" marR="63500" marT="63500" marB="63500"/>
                </a:tc>
                <a:tc>
                  <a:txBody>
                    <a:bodyPr/>
                    <a:lstStyle/>
                    <a:p>
                      <a:pPr marL="0" lvl="0" indent="0" algn="l" rtl="0">
                        <a:spcBef>
                          <a:spcPts val="0"/>
                        </a:spcBef>
                        <a:spcAft>
                          <a:spcPts val="0"/>
                        </a:spcAft>
                        <a:buNone/>
                      </a:pPr>
                      <a:r>
                        <a:rPr lang="en" sz="1100"/>
                        <a:t>95.6%</a:t>
                      </a:r>
                      <a:endParaRPr sz="1100"/>
                    </a:p>
                  </a:txBody>
                  <a:tcPr marL="63500" marR="63500" marT="63500" marB="63500"/>
                </a:tc>
                <a:extLst>
                  <a:ext uri="{0D108BD9-81ED-4DB2-BD59-A6C34878D82A}">
                    <a16:rowId xmlns:a16="http://schemas.microsoft.com/office/drawing/2014/main" val="10003"/>
                  </a:ext>
                </a:extLst>
              </a:tr>
              <a:tr h="266700">
                <a:tc vMerge="1">
                  <a:txBody>
                    <a:bodyPr/>
                    <a:lstStyle/>
                    <a:p>
                      <a:endParaRPr lang="en-US"/>
                    </a:p>
                  </a:txBody>
                  <a:tcPr/>
                </a:tc>
                <a:tc>
                  <a:txBody>
                    <a:bodyPr/>
                    <a:lstStyle/>
                    <a:p>
                      <a:pPr marL="0" lvl="0" indent="0" algn="l" rtl="0">
                        <a:spcBef>
                          <a:spcPts val="0"/>
                        </a:spcBef>
                        <a:spcAft>
                          <a:spcPts val="0"/>
                        </a:spcAft>
                        <a:buNone/>
                      </a:pPr>
                      <a:r>
                        <a:rPr lang="en" sz="1100"/>
                        <a:t>Aggressively fast</a:t>
                      </a:r>
                      <a:endParaRPr sz="1100"/>
                    </a:p>
                  </a:txBody>
                  <a:tcPr marL="63500" marR="63500" marT="63500" marB="63500"/>
                </a:tc>
                <a:tc>
                  <a:txBody>
                    <a:bodyPr/>
                    <a:lstStyle/>
                    <a:p>
                      <a:pPr marL="0" lvl="0" indent="0" algn="l" rtl="0">
                        <a:spcBef>
                          <a:spcPts val="0"/>
                        </a:spcBef>
                        <a:spcAft>
                          <a:spcPts val="0"/>
                        </a:spcAft>
                        <a:buNone/>
                      </a:pPr>
                      <a:r>
                        <a:rPr lang="en" sz="1100"/>
                        <a:t>1.88</a:t>
                      </a:r>
                      <a:endParaRPr sz="1100"/>
                    </a:p>
                    <a:p>
                      <a:pPr marL="0" lvl="0" indent="0" algn="l" rtl="0">
                        <a:spcBef>
                          <a:spcPts val="0"/>
                        </a:spcBef>
                        <a:spcAft>
                          <a:spcPts val="0"/>
                        </a:spcAft>
                        <a:buNone/>
                      </a:pPr>
                      <a:r>
                        <a:rPr lang="en" sz="1100"/>
                        <a:t>(1.74 to 2.02)</a:t>
                      </a:r>
                      <a:endParaRPr sz="1100"/>
                    </a:p>
                  </a:txBody>
                  <a:tcPr marL="63500" marR="63500" marT="63500" marB="63500"/>
                </a:tc>
                <a:tc>
                  <a:txBody>
                    <a:bodyPr/>
                    <a:lstStyle/>
                    <a:p>
                      <a:pPr marL="0" lvl="0" indent="0" algn="l" rtl="0">
                        <a:spcBef>
                          <a:spcPts val="0"/>
                        </a:spcBef>
                        <a:spcAft>
                          <a:spcPts val="0"/>
                        </a:spcAft>
                        <a:buNone/>
                      </a:pPr>
                      <a:r>
                        <a:rPr lang="en" sz="1100"/>
                        <a:t>1.55</a:t>
                      </a:r>
                      <a:endParaRPr sz="1100"/>
                    </a:p>
                    <a:p>
                      <a:pPr marL="0" lvl="0" indent="0" algn="l" rtl="0">
                        <a:spcBef>
                          <a:spcPts val="0"/>
                        </a:spcBef>
                        <a:spcAft>
                          <a:spcPts val="0"/>
                        </a:spcAft>
                        <a:buNone/>
                      </a:pPr>
                      <a:r>
                        <a:rPr lang="en" sz="1100"/>
                        <a:t>(1.43 to 1.68)</a:t>
                      </a:r>
                      <a:endParaRPr sz="1100"/>
                    </a:p>
                  </a:txBody>
                  <a:tcPr marL="63500" marR="63500" marT="63500" marB="63500"/>
                </a:tc>
                <a:tc>
                  <a:txBody>
                    <a:bodyPr/>
                    <a:lstStyle/>
                    <a:p>
                      <a:pPr marL="0" lvl="0" indent="0" algn="l" rtl="0">
                        <a:spcBef>
                          <a:spcPts val="0"/>
                        </a:spcBef>
                        <a:spcAft>
                          <a:spcPts val="0"/>
                        </a:spcAft>
                        <a:buNone/>
                      </a:pPr>
                      <a:r>
                        <a:rPr lang="en" sz="1100"/>
                        <a:t>0.83</a:t>
                      </a:r>
                      <a:endParaRPr sz="1100"/>
                    </a:p>
                    <a:p>
                      <a:pPr marL="0" lvl="0" indent="0" algn="l" rtl="0">
                        <a:spcBef>
                          <a:spcPts val="0"/>
                        </a:spcBef>
                        <a:spcAft>
                          <a:spcPts val="0"/>
                        </a:spcAft>
                        <a:buNone/>
                      </a:pPr>
                      <a:r>
                        <a:rPr lang="en" sz="1100"/>
                        <a:t>(0.74 to 0.92)</a:t>
                      </a:r>
                      <a:endParaRPr sz="1100"/>
                    </a:p>
                  </a:txBody>
                  <a:tcPr marL="63500" marR="63500" marT="63500" marB="63500"/>
                </a:tc>
                <a:tc>
                  <a:txBody>
                    <a:bodyPr/>
                    <a:lstStyle/>
                    <a:p>
                      <a:pPr marL="0" lvl="0" indent="0" algn="l" rtl="0">
                        <a:spcBef>
                          <a:spcPts val="0"/>
                        </a:spcBef>
                        <a:spcAft>
                          <a:spcPts val="0"/>
                        </a:spcAft>
                        <a:buNone/>
                      </a:pPr>
                      <a:r>
                        <a:rPr lang="en" sz="1100" dirty="0"/>
                        <a:t>92.0%</a:t>
                      </a:r>
                      <a:endParaRPr sz="1100" dirty="0"/>
                    </a:p>
                  </a:txBody>
                  <a:tcPr marL="63500" marR="63500" marT="63500" marB="63500"/>
                </a:tc>
                <a:extLst>
                  <a:ext uri="{0D108BD9-81ED-4DB2-BD59-A6C34878D82A}">
                    <a16:rowId xmlns:a16="http://schemas.microsoft.com/office/drawing/2014/main" val="10004"/>
                  </a:ext>
                </a:extLst>
              </a:tr>
            </a:tbl>
          </a:graphicData>
        </a:graphic>
      </p:graphicFrame>
      <p:sp>
        <p:nvSpPr>
          <p:cNvPr id="413" name="Google Shape;413;p37"/>
          <p:cNvSpPr txBox="1"/>
          <p:nvPr/>
        </p:nvSpPr>
        <p:spPr>
          <a:xfrm>
            <a:off x="5348700" y="1195375"/>
            <a:ext cx="3795300" cy="22881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dirty="0">
                <a:solidFill>
                  <a:schemeClr val="accent1"/>
                </a:solidFill>
                <a:latin typeface="Roboto"/>
                <a:ea typeface="Roboto"/>
                <a:cs typeface="Roboto"/>
                <a:sym typeface="Roboto"/>
              </a:rPr>
              <a:t>Around 20% mortality reduction.</a:t>
            </a:r>
            <a:endParaRPr dirty="0">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dirty="0">
                <a:solidFill>
                  <a:schemeClr val="accent1"/>
                </a:solidFill>
                <a:latin typeface="Roboto"/>
                <a:ea typeface="Roboto"/>
                <a:cs typeface="Roboto"/>
                <a:sym typeface="Roboto"/>
              </a:rPr>
              <a:t>Power &gt;=92%.</a:t>
            </a:r>
            <a:endParaRPr dirty="0">
              <a:solidFill>
                <a:schemeClr val="accent1"/>
              </a:solidFill>
              <a:latin typeface="Roboto"/>
              <a:ea typeface="Roboto"/>
              <a:cs typeface="Roboto"/>
              <a:sym typeface="Roboto"/>
            </a:endParaRPr>
          </a:p>
          <a:p>
            <a:pPr marL="0" lvl="0" indent="0" algn="l" rtl="0">
              <a:lnSpc>
                <a:spcPct val="115000"/>
              </a:lnSpc>
              <a:spcBef>
                <a:spcPts val="0"/>
              </a:spcBef>
              <a:spcAft>
                <a:spcPts val="0"/>
              </a:spcAft>
              <a:buNone/>
            </a:pPr>
            <a:endParaRPr dirty="0">
              <a:solidFill>
                <a:schemeClr val="accent1"/>
              </a:solidFill>
              <a:latin typeface="Roboto"/>
              <a:ea typeface="Roboto"/>
              <a:cs typeface="Roboto"/>
              <a:sym typeface="Roboto"/>
            </a:endParaRPr>
          </a:p>
          <a:p>
            <a:pPr marL="0" lvl="0" indent="0" algn="l" rtl="0">
              <a:lnSpc>
                <a:spcPct val="115000"/>
              </a:lnSpc>
              <a:spcBef>
                <a:spcPts val="0"/>
              </a:spcBef>
              <a:spcAft>
                <a:spcPts val="0"/>
              </a:spcAft>
              <a:buNone/>
            </a:pPr>
            <a:endParaRPr dirty="0">
              <a:solidFill>
                <a:schemeClr val="accent1"/>
              </a:solidFill>
              <a:latin typeface="Roboto"/>
              <a:ea typeface="Roboto"/>
              <a:cs typeface="Roboto"/>
              <a:sym typeface="Roboto"/>
            </a:endParaRPr>
          </a:p>
          <a:p>
            <a:pPr marL="0" lvl="0" indent="0" algn="l" rtl="0">
              <a:lnSpc>
                <a:spcPct val="115000"/>
              </a:lnSpc>
              <a:spcBef>
                <a:spcPts val="0"/>
              </a:spcBef>
              <a:spcAft>
                <a:spcPts val="0"/>
              </a:spcAft>
              <a:buNone/>
            </a:pPr>
            <a:endParaRPr dirty="0">
              <a:solidFill>
                <a:schemeClr val="accent1"/>
              </a:solidFill>
              <a:latin typeface="Roboto"/>
              <a:ea typeface="Roboto"/>
              <a:cs typeface="Roboto"/>
              <a:sym typeface="Roboto"/>
            </a:endParaRPr>
          </a:p>
          <a:p>
            <a:pPr marL="0" lvl="0" indent="0" algn="l" rtl="0">
              <a:lnSpc>
                <a:spcPct val="115000"/>
              </a:lnSpc>
              <a:spcBef>
                <a:spcPts val="0"/>
              </a:spcBef>
              <a:spcAft>
                <a:spcPts val="0"/>
              </a:spcAft>
              <a:buNone/>
            </a:pPr>
            <a:endParaRPr dirty="0">
              <a:solidFill>
                <a:schemeClr val="accent1"/>
              </a:solidFill>
              <a:latin typeface="Roboto"/>
              <a:ea typeface="Roboto"/>
              <a:cs typeface="Roboto"/>
              <a:sym typeface="Roboto"/>
            </a:endParaRPr>
          </a:p>
          <a:p>
            <a:pPr marL="0" lvl="0" indent="0" algn="l" rtl="0">
              <a:lnSpc>
                <a:spcPct val="115000"/>
              </a:lnSpc>
              <a:spcBef>
                <a:spcPts val="0"/>
              </a:spcBef>
              <a:spcAft>
                <a:spcPts val="0"/>
              </a:spcAft>
              <a:buNone/>
            </a:pPr>
            <a:r>
              <a:rPr lang="en" sz="900" dirty="0">
                <a:solidFill>
                  <a:schemeClr val="accent1"/>
                </a:solidFill>
                <a:latin typeface="Roboto"/>
                <a:ea typeface="Roboto"/>
                <a:cs typeface="Roboto"/>
                <a:sym typeface="Roboto"/>
              </a:rPr>
              <a:t>Note: </a:t>
            </a:r>
            <a:endParaRPr sz="900" dirty="0">
              <a:solidFill>
                <a:schemeClr val="accent1"/>
              </a:solidFill>
              <a:latin typeface="Roboto"/>
              <a:ea typeface="Roboto"/>
              <a:cs typeface="Roboto"/>
              <a:sym typeface="Roboto"/>
            </a:endParaRPr>
          </a:p>
          <a:p>
            <a:pPr marL="457200" lvl="0" indent="-285750" algn="l" rtl="0">
              <a:lnSpc>
                <a:spcPct val="115000"/>
              </a:lnSpc>
              <a:spcBef>
                <a:spcPts val="0"/>
              </a:spcBef>
              <a:spcAft>
                <a:spcPts val="0"/>
              </a:spcAft>
              <a:buClr>
                <a:schemeClr val="accent1"/>
              </a:buClr>
              <a:buSzPts val="900"/>
              <a:buFont typeface="Roboto"/>
              <a:buChar char="●"/>
            </a:pPr>
            <a:r>
              <a:rPr lang="en" sz="900" dirty="0">
                <a:solidFill>
                  <a:schemeClr val="accent1"/>
                </a:solidFill>
                <a:latin typeface="Roboto"/>
                <a:ea typeface="Roboto"/>
                <a:cs typeface="Roboto"/>
                <a:sym typeface="Roboto"/>
              </a:rPr>
              <a:t>The NHS PRCT was not designed to show mortality reduction.</a:t>
            </a:r>
            <a:endParaRPr sz="900" dirty="0">
              <a:solidFill>
                <a:schemeClr val="accent1"/>
              </a:solidFill>
              <a:latin typeface="Roboto"/>
              <a:ea typeface="Roboto"/>
              <a:cs typeface="Roboto"/>
              <a:sym typeface="Roboto"/>
            </a:endParaRPr>
          </a:p>
          <a:p>
            <a:pPr marL="457200" lvl="0" indent="-285750" algn="l" rtl="0">
              <a:lnSpc>
                <a:spcPct val="115000"/>
              </a:lnSpc>
              <a:spcBef>
                <a:spcPts val="0"/>
              </a:spcBef>
              <a:spcAft>
                <a:spcPts val="0"/>
              </a:spcAft>
              <a:buClr>
                <a:schemeClr val="accent1"/>
              </a:buClr>
              <a:buSzPts val="900"/>
              <a:buFont typeface="Roboto"/>
              <a:buChar char="●"/>
            </a:pPr>
            <a:r>
              <a:rPr lang="en" sz="900" dirty="0">
                <a:solidFill>
                  <a:schemeClr val="accent1"/>
                </a:solidFill>
                <a:latin typeface="Roboto"/>
                <a:ea typeface="Roboto"/>
                <a:cs typeface="Roboto"/>
                <a:sym typeface="Roboto"/>
              </a:rPr>
              <a:t>Late-stage reduction is a surrogate endpoint and can be achieved earlier, providing an opportunity to save lives earlier. </a:t>
            </a:r>
            <a:endParaRPr sz="900" dirty="0">
              <a:solidFill>
                <a:schemeClr val="accent1"/>
              </a:solidFill>
              <a:latin typeface="Roboto"/>
              <a:ea typeface="Roboto"/>
              <a:cs typeface="Roboto"/>
              <a:sym typeface="Roboto"/>
            </a:endParaRPr>
          </a:p>
        </p:txBody>
      </p:sp>
      <p:sp>
        <p:nvSpPr>
          <p:cNvPr id="414" name="Google Shape;414;p37"/>
          <p:cNvSpPr/>
          <p:nvPr/>
        </p:nvSpPr>
        <p:spPr>
          <a:xfrm>
            <a:off x="3757650" y="1118350"/>
            <a:ext cx="1628700" cy="2646680"/>
          </a:xfrm>
          <a:prstGeom prst="rect">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7"/>
          <p:cNvSpPr txBox="1"/>
          <p:nvPr/>
        </p:nvSpPr>
        <p:spPr>
          <a:xfrm>
            <a:off x="520350" y="4433150"/>
            <a:ext cx="8103300" cy="338700"/>
          </a:xfrm>
          <a:prstGeom prst="rect">
            <a:avLst/>
          </a:prstGeom>
          <a:noFill/>
          <a:ln>
            <a:noFill/>
          </a:ln>
        </p:spPr>
        <p:txBody>
          <a:bodyPr spcFirstLastPara="1" wrap="square" lIns="91425" tIns="91425" rIns="91425" bIns="91425" anchor="t" anchorCtr="0">
            <a:spAutoFit/>
          </a:bodyPr>
          <a:lstStyle/>
          <a:p>
            <a:pPr marL="320040" lvl="0" indent="-320040" algn="l" rtl="0">
              <a:spcBef>
                <a:spcPts val="0"/>
              </a:spcBef>
              <a:spcAft>
                <a:spcPts val="0"/>
              </a:spcAft>
              <a:buNone/>
            </a:pPr>
            <a:r>
              <a:rPr lang="en" sz="1000">
                <a:solidFill>
                  <a:srgbClr val="949494"/>
                </a:solidFill>
                <a:latin typeface="Roboto"/>
                <a:ea typeface="Roboto"/>
                <a:cs typeface="Roboto"/>
                <a:sym typeface="Roboto"/>
              </a:rPr>
              <a:t>NHS, National Health Service; PRCT, Pragmatic Randomized Controlled Trial.</a:t>
            </a:r>
            <a:endParaRPr>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xEl>
                                              <p:pRg st="0" end="0"/>
                                            </p:txEl>
                                          </p:spTgt>
                                        </p:tgtEl>
                                        <p:attrNameLst>
                                          <p:attrName>style.visibility</p:attrName>
                                        </p:attrNameLst>
                                      </p:cBhvr>
                                      <p:to>
                                        <p:strVal val="visible"/>
                                      </p:to>
                                    </p:set>
                                    <p:animEffect transition="in" filter="fade">
                                      <p:cBhvr>
                                        <p:cTn id="7" dur="1000"/>
                                        <p:tgtEl>
                                          <p:spTgt spid="4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3">
                                            <p:txEl>
                                              <p:pRg st="1" end="1"/>
                                            </p:txEl>
                                          </p:spTgt>
                                        </p:tgtEl>
                                        <p:attrNameLst>
                                          <p:attrName>style.visibility</p:attrName>
                                        </p:attrNameLst>
                                      </p:cBhvr>
                                      <p:to>
                                        <p:strVal val="visible"/>
                                      </p:to>
                                    </p:set>
                                    <p:animEffect transition="in" filter="fade">
                                      <p:cBhvr>
                                        <p:cTn id="12" dur="1000"/>
                                        <p:tgtEl>
                                          <p:spTgt spid="4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3">
                                            <p:txEl>
                                              <p:pRg st="2" end="2"/>
                                            </p:txEl>
                                          </p:spTgt>
                                        </p:tgtEl>
                                        <p:attrNameLst>
                                          <p:attrName>style.visibility</p:attrName>
                                        </p:attrNameLst>
                                      </p:cBhvr>
                                      <p:to>
                                        <p:strVal val="visible"/>
                                      </p:to>
                                    </p:set>
                                    <p:animEffect transition="in" filter="fade">
                                      <p:cBhvr>
                                        <p:cTn id="17" dur="1000"/>
                                        <p:tgtEl>
                                          <p:spTgt spid="4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3">
                                            <p:txEl>
                                              <p:pRg st="3" end="3"/>
                                            </p:txEl>
                                          </p:spTgt>
                                        </p:tgtEl>
                                        <p:attrNameLst>
                                          <p:attrName>style.visibility</p:attrName>
                                        </p:attrNameLst>
                                      </p:cBhvr>
                                      <p:to>
                                        <p:strVal val="visible"/>
                                      </p:to>
                                    </p:set>
                                    <p:animEffect transition="in" filter="fade">
                                      <p:cBhvr>
                                        <p:cTn id="22" dur="1000"/>
                                        <p:tgtEl>
                                          <p:spTgt spid="4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3">
                                            <p:txEl>
                                              <p:pRg st="4" end="4"/>
                                            </p:txEl>
                                          </p:spTgt>
                                        </p:tgtEl>
                                        <p:attrNameLst>
                                          <p:attrName>style.visibility</p:attrName>
                                        </p:attrNameLst>
                                      </p:cBhvr>
                                      <p:to>
                                        <p:strVal val="visible"/>
                                      </p:to>
                                    </p:set>
                                    <p:animEffect transition="in" filter="fade">
                                      <p:cBhvr>
                                        <p:cTn id="27" dur="1000"/>
                                        <p:tgtEl>
                                          <p:spTgt spid="4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3">
                                            <p:txEl>
                                              <p:pRg st="5" end="5"/>
                                            </p:txEl>
                                          </p:spTgt>
                                        </p:tgtEl>
                                        <p:attrNameLst>
                                          <p:attrName>style.visibility</p:attrName>
                                        </p:attrNameLst>
                                      </p:cBhvr>
                                      <p:to>
                                        <p:strVal val="visible"/>
                                      </p:to>
                                    </p:set>
                                    <p:animEffect transition="in" filter="fade">
                                      <p:cBhvr>
                                        <p:cTn id="32" dur="1000"/>
                                        <p:tgtEl>
                                          <p:spTgt spid="41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13">
                                            <p:txEl>
                                              <p:pRg st="6" end="6"/>
                                            </p:txEl>
                                          </p:spTgt>
                                        </p:tgtEl>
                                        <p:attrNameLst>
                                          <p:attrName>style.visibility</p:attrName>
                                        </p:attrNameLst>
                                      </p:cBhvr>
                                      <p:to>
                                        <p:strVal val="visible"/>
                                      </p:to>
                                    </p:set>
                                    <p:animEffect transition="in" filter="fade">
                                      <p:cBhvr>
                                        <p:cTn id="37" dur="1000"/>
                                        <p:tgtEl>
                                          <p:spTgt spid="41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13">
                                            <p:txEl>
                                              <p:pRg st="7" end="7"/>
                                            </p:txEl>
                                          </p:spTgt>
                                        </p:tgtEl>
                                        <p:attrNameLst>
                                          <p:attrName>style.visibility</p:attrName>
                                        </p:attrNameLst>
                                      </p:cBhvr>
                                      <p:to>
                                        <p:strVal val="visible"/>
                                      </p:to>
                                    </p:set>
                                    <p:animEffect transition="in" filter="fade">
                                      <p:cBhvr>
                                        <p:cTn id="42" dur="1000"/>
                                        <p:tgtEl>
                                          <p:spTgt spid="41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13">
                                            <p:txEl>
                                              <p:pRg st="8" end="8"/>
                                            </p:txEl>
                                          </p:spTgt>
                                        </p:tgtEl>
                                        <p:attrNameLst>
                                          <p:attrName>style.visibility</p:attrName>
                                        </p:attrNameLst>
                                      </p:cBhvr>
                                      <p:to>
                                        <p:strVal val="visible"/>
                                      </p:to>
                                    </p:set>
                                    <p:animEffect transition="in" filter="fade">
                                      <p:cBhvr>
                                        <p:cTn id="47" dur="1000"/>
                                        <p:tgtEl>
                                          <p:spTgt spid="4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8"/>
          <p:cNvSpPr txBox="1">
            <a:spLocks noGrp="1"/>
          </p:cNvSpPr>
          <p:nvPr>
            <p:ph type="body" idx="2"/>
          </p:nvPr>
        </p:nvSpPr>
        <p:spPr>
          <a:xfrm>
            <a:off x="534825" y="509400"/>
            <a:ext cx="83292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421" name="Google Shape;421;p38"/>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Additional Modeling Outcomes: </a:t>
            </a:r>
            <a:r>
              <a:rPr lang="en" sz="1800" b="1">
                <a:latin typeface="Roboto"/>
                <a:ea typeface="Roboto"/>
                <a:cs typeface="Roboto"/>
                <a:sym typeface="Roboto"/>
              </a:rPr>
              <a:t>Cancer-specific Mortality Reduction </a:t>
            </a:r>
            <a:endParaRPr sz="1800" b="1">
              <a:latin typeface="Roboto"/>
              <a:ea typeface="Roboto"/>
              <a:cs typeface="Roboto"/>
              <a:sym typeface="Roboto"/>
            </a:endParaRPr>
          </a:p>
        </p:txBody>
      </p:sp>
      <p:sp>
        <p:nvSpPr>
          <p:cNvPr id="422" name="Google Shape;422;p38"/>
          <p:cNvSpPr txBox="1"/>
          <p:nvPr/>
        </p:nvSpPr>
        <p:spPr>
          <a:xfrm>
            <a:off x="438900" y="3645100"/>
            <a:ext cx="38256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t>Power to detect a significant mortality reduction for different lengths of follow-up under different tumor growth rates. </a:t>
            </a:r>
            <a:endParaRPr sz="900"/>
          </a:p>
          <a:p>
            <a:pPr marL="0" lvl="0" indent="0" algn="l" rtl="0">
              <a:spcBef>
                <a:spcPts val="0"/>
              </a:spcBef>
              <a:spcAft>
                <a:spcPts val="0"/>
              </a:spcAft>
              <a:buNone/>
            </a:pPr>
            <a:endParaRPr sz="1100"/>
          </a:p>
        </p:txBody>
      </p:sp>
      <p:pic>
        <p:nvPicPr>
          <p:cNvPr id="423" name="Google Shape;423;p38"/>
          <p:cNvPicPr preferRelativeResize="0"/>
          <p:nvPr/>
        </p:nvPicPr>
        <p:blipFill rotWithShape="1">
          <a:blip r:embed="rId3">
            <a:alphaModFix/>
          </a:blip>
          <a:srcRect l="49672"/>
          <a:stretch/>
        </p:blipFill>
        <p:spPr>
          <a:xfrm>
            <a:off x="534825" y="987600"/>
            <a:ext cx="3125775" cy="2657500"/>
          </a:xfrm>
          <a:prstGeom prst="rect">
            <a:avLst/>
          </a:prstGeom>
          <a:noFill/>
          <a:ln>
            <a:noFill/>
          </a:ln>
        </p:spPr>
      </p:pic>
      <p:sp>
        <p:nvSpPr>
          <p:cNvPr id="424" name="Google Shape;424;p38"/>
          <p:cNvSpPr txBox="1"/>
          <p:nvPr/>
        </p:nvSpPr>
        <p:spPr>
          <a:xfrm>
            <a:off x="3785325" y="987588"/>
            <a:ext cx="4654800" cy="18870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A drop in power is likely starting from Y7-Y9 due to the lack of routine, periodic screenings (i.e., only three rounds in the NHS PRCT and our modeling).  </a:t>
            </a:r>
            <a:endParaRPr>
              <a:solidFill>
                <a:schemeClr val="accent1"/>
              </a:solidFill>
              <a:latin typeface="Roboto"/>
              <a:ea typeface="Roboto"/>
              <a:cs typeface="Roboto"/>
              <a:sym typeface="Roboto"/>
            </a:endParaRPr>
          </a:p>
          <a:p>
            <a:pPr marL="457200" lvl="0" indent="-317500" algn="l" rtl="0">
              <a:lnSpc>
                <a:spcPct val="115000"/>
              </a:lnSpc>
              <a:spcBef>
                <a:spcPts val="0"/>
              </a:spcBef>
              <a:spcAft>
                <a:spcPts val="0"/>
              </a:spcAft>
              <a:buClr>
                <a:schemeClr val="accent1"/>
              </a:buClr>
              <a:buSzPts val="1400"/>
              <a:buFont typeface="Roboto"/>
              <a:buChar char="●"/>
            </a:pPr>
            <a:r>
              <a:rPr lang="en">
                <a:solidFill>
                  <a:schemeClr val="accent1"/>
                </a:solidFill>
                <a:latin typeface="Roboto"/>
                <a:ea typeface="Roboto"/>
                <a:cs typeface="Roboto"/>
                <a:sym typeface="Roboto"/>
              </a:rPr>
              <a:t>A limited screening period with an extended observation period may underestimate the benefit of screening.</a:t>
            </a:r>
            <a:r>
              <a:rPr lang="en" baseline="30000">
                <a:solidFill>
                  <a:schemeClr val="accent1"/>
                </a:solidFill>
                <a:latin typeface="Roboto"/>
                <a:ea typeface="Roboto"/>
                <a:cs typeface="Roboto"/>
                <a:sym typeface="Roboto"/>
              </a:rPr>
              <a:t>1</a:t>
            </a:r>
            <a:endParaRPr baseline="30000">
              <a:solidFill>
                <a:schemeClr val="accent1"/>
              </a:solidFill>
              <a:latin typeface="Roboto"/>
              <a:ea typeface="Roboto"/>
              <a:cs typeface="Roboto"/>
              <a:sym typeface="Roboto"/>
            </a:endParaRPr>
          </a:p>
          <a:p>
            <a:pPr marL="0" lvl="0" indent="0" algn="l" rtl="0">
              <a:spcBef>
                <a:spcPts val="0"/>
              </a:spcBef>
              <a:spcAft>
                <a:spcPts val="0"/>
              </a:spcAft>
              <a:buNone/>
            </a:pPr>
            <a:endParaRPr baseline="-25000">
              <a:solidFill>
                <a:schemeClr val="accent1"/>
              </a:solidFill>
              <a:latin typeface="Roboto"/>
              <a:ea typeface="Roboto"/>
              <a:cs typeface="Roboto"/>
              <a:sym typeface="Roboto"/>
            </a:endParaRPr>
          </a:p>
        </p:txBody>
      </p:sp>
      <p:sp>
        <p:nvSpPr>
          <p:cNvPr id="425" name="Google Shape;425;p38"/>
          <p:cNvSpPr txBox="1"/>
          <p:nvPr/>
        </p:nvSpPr>
        <p:spPr>
          <a:xfrm>
            <a:off x="342825" y="4232550"/>
            <a:ext cx="8329200" cy="646500"/>
          </a:xfrm>
          <a:prstGeom prst="rect">
            <a:avLst/>
          </a:prstGeom>
          <a:noFill/>
          <a:ln>
            <a:noFill/>
          </a:ln>
        </p:spPr>
        <p:txBody>
          <a:bodyPr spcFirstLastPara="1" wrap="square" lIns="91425" tIns="91425" rIns="91425" bIns="91425" anchor="t" anchorCtr="0">
            <a:spAutoFit/>
          </a:bodyPr>
          <a:lstStyle/>
          <a:p>
            <a:pPr marL="320040" lvl="0" indent="-320040" algn="l" rtl="0">
              <a:spcBef>
                <a:spcPts val="0"/>
              </a:spcBef>
              <a:spcAft>
                <a:spcPts val="0"/>
              </a:spcAft>
              <a:buNone/>
            </a:pPr>
            <a:r>
              <a:rPr lang="en" sz="1000" baseline="30000">
                <a:solidFill>
                  <a:srgbClr val="949494"/>
                </a:solidFill>
              </a:rPr>
              <a:t>1</a:t>
            </a:r>
            <a:r>
              <a:rPr lang="en" sz="1000">
                <a:solidFill>
                  <a:srgbClr val="949494"/>
                </a:solidFill>
              </a:rPr>
              <a:t>D</a:t>
            </a:r>
            <a:r>
              <a:rPr lang="en" sz="1000">
                <a:solidFill>
                  <a:srgbClr val="949494"/>
                </a:solidFill>
                <a:uFill>
                  <a:noFill/>
                </a:uFill>
                <a:hlinkClick r:id="rId4">
                  <a:extLst>
                    <a:ext uri="{A12FA001-AC4F-418D-AE19-62706E023703}">
                      <ahyp:hlinkClr xmlns:ahyp="http://schemas.microsoft.com/office/drawing/2018/hyperlinkcolor" val="tx"/>
                    </a:ext>
                  </a:extLst>
                </a:hlinkClick>
              </a:rPr>
              <a:t>uffy SW, Smith RA. A note on the design of cancer screening trials. </a:t>
            </a:r>
            <a:r>
              <a:rPr lang="en" sz="1000" i="1">
                <a:solidFill>
                  <a:srgbClr val="949494"/>
                </a:solidFill>
                <a:uFill>
                  <a:noFill/>
                </a:uFill>
                <a:hlinkClick r:id="rId4">
                  <a:extLst>
                    <a:ext uri="{A12FA001-AC4F-418D-AE19-62706E023703}">
                      <ahyp:hlinkClr xmlns:ahyp="http://schemas.microsoft.com/office/drawing/2018/hyperlinkcolor" val="tx"/>
                    </a:ext>
                  </a:extLst>
                </a:hlinkClick>
              </a:rPr>
              <a:t>J Med Screen</a:t>
            </a:r>
            <a:r>
              <a:rPr lang="en" sz="1000">
                <a:solidFill>
                  <a:srgbClr val="949494"/>
                </a:solidFill>
                <a:uFill>
                  <a:noFill/>
                </a:uFill>
                <a:hlinkClick r:id="rId4">
                  <a:extLst>
                    <a:ext uri="{A12FA001-AC4F-418D-AE19-62706E023703}">
                      <ahyp:hlinkClr xmlns:ahyp="http://schemas.microsoft.com/office/drawing/2018/hyperlinkcolor" val="tx"/>
                    </a:ext>
                  </a:extLst>
                </a:hlinkClick>
              </a:rPr>
              <a:t>. 2015;22(2):65-68.</a:t>
            </a:r>
            <a:r>
              <a:rPr lang="en" sz="1000">
                <a:solidFill>
                  <a:srgbClr val="949494"/>
                </a:solidFill>
                <a:latin typeface="Roboto"/>
                <a:ea typeface="Roboto"/>
                <a:cs typeface="Roboto"/>
                <a:sym typeface="Roboto"/>
              </a:rPr>
              <a:t> </a:t>
            </a:r>
            <a:endParaRPr sz="1000">
              <a:solidFill>
                <a:srgbClr val="949494"/>
              </a:solidFill>
              <a:latin typeface="Roboto"/>
              <a:ea typeface="Roboto"/>
              <a:cs typeface="Roboto"/>
              <a:sym typeface="Roboto"/>
            </a:endParaRPr>
          </a:p>
          <a:p>
            <a:pPr marL="320040" lvl="0" indent="-320040" algn="l" rtl="0">
              <a:spcBef>
                <a:spcPts val="0"/>
              </a:spcBef>
              <a:spcAft>
                <a:spcPts val="0"/>
              </a:spcAft>
              <a:buNone/>
            </a:pPr>
            <a:r>
              <a:rPr lang="en" sz="1000">
                <a:solidFill>
                  <a:srgbClr val="949494"/>
                </a:solidFill>
                <a:latin typeface="Roboto"/>
                <a:ea typeface="Roboto"/>
                <a:cs typeface="Roboto"/>
                <a:sym typeface="Roboto"/>
              </a:rPr>
              <a:t>NHS, National Health Service; PRCT, Pragmatic Randomized Controlled Trial. </a:t>
            </a:r>
            <a:endParaRPr sz="1000">
              <a:solidFill>
                <a:srgbClr val="949494"/>
              </a:solidFill>
              <a:latin typeface="Roboto"/>
              <a:ea typeface="Roboto"/>
              <a:cs typeface="Roboto"/>
              <a:sym typeface="Roboto"/>
            </a:endParaRPr>
          </a:p>
          <a:p>
            <a:pPr marL="320040" lvl="0" indent="-320040" algn="l" rtl="0">
              <a:spcBef>
                <a:spcPts val="0"/>
              </a:spcBef>
              <a:spcAft>
                <a:spcPts val="0"/>
              </a:spcAft>
              <a:buNone/>
            </a:pPr>
            <a:endParaRPr sz="1000">
              <a:solidFill>
                <a:srgbClr val="949494"/>
              </a:solidFill>
              <a:latin typeface="Roboto"/>
              <a:ea typeface="Roboto"/>
              <a:cs typeface="Roboto"/>
              <a:sym typeface="Roboto"/>
            </a:endParaRPr>
          </a:p>
        </p:txBody>
      </p:sp>
      <p:sp>
        <p:nvSpPr>
          <p:cNvPr id="426" name="Google Shape;426;p38"/>
          <p:cNvSpPr txBox="1"/>
          <p:nvPr/>
        </p:nvSpPr>
        <p:spPr>
          <a:xfrm>
            <a:off x="4308525" y="2888300"/>
            <a:ext cx="47559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chemeClr val="accent1"/>
                </a:solidFill>
                <a:latin typeface="Roboto"/>
                <a:ea typeface="Roboto"/>
                <a:cs typeface="Roboto"/>
                <a:sym typeface="Roboto"/>
              </a:rPr>
              <a:t>Note: </a:t>
            </a:r>
            <a:endParaRPr sz="900">
              <a:solidFill>
                <a:schemeClr val="accent1"/>
              </a:solidFill>
              <a:latin typeface="Roboto"/>
              <a:ea typeface="Roboto"/>
              <a:cs typeface="Roboto"/>
              <a:sym typeface="Roboto"/>
            </a:endParaRPr>
          </a:p>
          <a:p>
            <a:pPr marL="457200" lvl="0" indent="-285750" algn="l" rtl="0">
              <a:lnSpc>
                <a:spcPct val="115000"/>
              </a:lnSpc>
              <a:spcBef>
                <a:spcPts val="0"/>
              </a:spcBef>
              <a:spcAft>
                <a:spcPts val="0"/>
              </a:spcAft>
              <a:buClr>
                <a:schemeClr val="accent1"/>
              </a:buClr>
              <a:buSzPts val="900"/>
              <a:buFont typeface="Roboto"/>
              <a:buChar char="●"/>
            </a:pPr>
            <a:r>
              <a:rPr lang="en" sz="900">
                <a:solidFill>
                  <a:schemeClr val="accent1"/>
                </a:solidFill>
                <a:latin typeface="Roboto"/>
                <a:ea typeface="Roboto"/>
                <a:cs typeface="Roboto"/>
                <a:sym typeface="Roboto"/>
              </a:rPr>
              <a:t>The NHS pragmatic RCT was not designed to show mortality reduction.</a:t>
            </a:r>
            <a:endParaRPr sz="900">
              <a:solidFill>
                <a:schemeClr val="accent1"/>
              </a:solidFill>
              <a:latin typeface="Roboto"/>
              <a:ea typeface="Roboto"/>
              <a:cs typeface="Roboto"/>
              <a:sym typeface="Roboto"/>
            </a:endParaRPr>
          </a:p>
          <a:p>
            <a:pPr marL="457200" lvl="0" indent="-285750" algn="l" rtl="0">
              <a:lnSpc>
                <a:spcPct val="115000"/>
              </a:lnSpc>
              <a:spcBef>
                <a:spcPts val="0"/>
              </a:spcBef>
              <a:spcAft>
                <a:spcPts val="0"/>
              </a:spcAft>
              <a:buClr>
                <a:schemeClr val="accent1"/>
              </a:buClr>
              <a:buSzPts val="900"/>
              <a:buFont typeface="Roboto"/>
              <a:buChar char="●"/>
            </a:pPr>
            <a:r>
              <a:rPr lang="en" sz="900">
                <a:solidFill>
                  <a:schemeClr val="accent1"/>
                </a:solidFill>
                <a:latin typeface="Roboto"/>
                <a:ea typeface="Roboto"/>
                <a:cs typeface="Roboto"/>
                <a:sym typeface="Roboto"/>
              </a:rPr>
              <a:t>Late-stage reduction is a surrogate endpoint and can be achieved earlier, providing an opportunity to save lives earlier.</a:t>
            </a:r>
            <a:endParaRPr sz="900">
              <a:solidFill>
                <a:schemeClr val="accent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xEl>
                                              <p:pRg st="0" end="0"/>
                                            </p:txEl>
                                          </p:spTgt>
                                        </p:tgtEl>
                                        <p:attrNameLst>
                                          <p:attrName>style.visibility</p:attrName>
                                        </p:attrNameLst>
                                      </p:cBhvr>
                                      <p:to>
                                        <p:strVal val="visible"/>
                                      </p:to>
                                    </p:set>
                                    <p:animEffect transition="in" filter="fade">
                                      <p:cBhvr>
                                        <p:cTn id="7" dur="1000"/>
                                        <p:tgtEl>
                                          <p:spTgt spid="4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4">
                                            <p:txEl>
                                              <p:pRg st="1" end="1"/>
                                            </p:txEl>
                                          </p:spTgt>
                                        </p:tgtEl>
                                        <p:attrNameLst>
                                          <p:attrName>style.visibility</p:attrName>
                                        </p:attrNameLst>
                                      </p:cBhvr>
                                      <p:to>
                                        <p:strVal val="visible"/>
                                      </p:to>
                                    </p:set>
                                    <p:animEffect transition="in" filter="fade">
                                      <p:cBhvr>
                                        <p:cTn id="12" dur="1000"/>
                                        <p:tgtEl>
                                          <p:spTgt spid="4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4">
                                            <p:txEl>
                                              <p:pRg st="2" end="2"/>
                                            </p:txEl>
                                          </p:spTgt>
                                        </p:tgtEl>
                                        <p:attrNameLst>
                                          <p:attrName>style.visibility</p:attrName>
                                        </p:attrNameLst>
                                      </p:cBhvr>
                                      <p:to>
                                        <p:strVal val="visible"/>
                                      </p:to>
                                    </p:set>
                                    <p:animEffect transition="in" filter="fade">
                                      <p:cBhvr>
                                        <p:cTn id="17" dur="1000"/>
                                        <p:tgtEl>
                                          <p:spTgt spid="4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1"/>
          <p:cNvSpPr txBox="1">
            <a:spLocks noGrp="1"/>
          </p:cNvSpPr>
          <p:nvPr>
            <p:ph type="title"/>
          </p:nvPr>
        </p:nvSpPr>
        <p:spPr>
          <a:xfrm>
            <a:off x="534835" y="341105"/>
            <a:ext cx="8137200" cy="323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Overview</a:t>
            </a:r>
            <a:endParaRPr/>
          </a:p>
        </p:txBody>
      </p:sp>
      <p:sp>
        <p:nvSpPr>
          <p:cNvPr id="175" name="Google Shape;175;p21"/>
          <p:cNvSpPr txBox="1">
            <a:spLocks noGrp="1"/>
          </p:cNvSpPr>
          <p:nvPr>
            <p:ph type="subTitle" idx="3"/>
          </p:nvPr>
        </p:nvSpPr>
        <p:spPr>
          <a:xfrm>
            <a:off x="531815" y="651250"/>
            <a:ext cx="8013900" cy="6762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a:solidFill>
                  <a:schemeClr val="dk1"/>
                </a:solidFill>
              </a:rPr>
              <a:t>Only 4 cancer types have USPSTF-recommended routine screening programs.</a:t>
            </a:r>
            <a:endParaRPr sz="1500">
              <a:solidFill>
                <a:schemeClr val="dk1"/>
              </a:solidFill>
            </a:endParaRPr>
          </a:p>
          <a:p>
            <a:pPr marL="457200" lvl="0" indent="-323850" algn="l" rtl="0">
              <a:lnSpc>
                <a:spcPct val="100000"/>
              </a:lnSpc>
              <a:spcBef>
                <a:spcPts val="0"/>
              </a:spcBef>
              <a:spcAft>
                <a:spcPts val="0"/>
              </a:spcAft>
              <a:buClr>
                <a:schemeClr val="dk1"/>
              </a:buClr>
              <a:buSzPts val="1500"/>
              <a:buFont typeface="Roboto Light"/>
              <a:buChar char="●"/>
            </a:pPr>
            <a:r>
              <a:rPr lang="en" sz="1500" b="1">
                <a:solidFill>
                  <a:schemeClr val="accent1"/>
                </a:solidFill>
                <a:latin typeface="Roboto"/>
                <a:ea typeface="Roboto"/>
                <a:cs typeface="Roboto"/>
                <a:sym typeface="Roboto"/>
              </a:rPr>
              <a:t>~ 2/3rd</a:t>
            </a:r>
            <a:r>
              <a:rPr lang="en" sz="1500">
                <a:solidFill>
                  <a:schemeClr val="dk1"/>
                </a:solidFill>
              </a:rPr>
              <a:t> cancer deaths in the US are </a:t>
            </a:r>
            <a:r>
              <a:rPr lang="en" sz="1500" b="1">
                <a:solidFill>
                  <a:schemeClr val="accent1"/>
                </a:solidFill>
                <a:latin typeface="Roboto"/>
                <a:ea typeface="Roboto"/>
                <a:cs typeface="Roboto"/>
                <a:sym typeface="Roboto"/>
              </a:rPr>
              <a:t>from cancers without screening modalities</a:t>
            </a:r>
            <a:r>
              <a:rPr lang="en" sz="1500">
                <a:solidFill>
                  <a:schemeClr val="dk1"/>
                </a:solidFill>
              </a:rPr>
              <a:t>.</a:t>
            </a:r>
            <a:r>
              <a:rPr lang="en" sz="1500" baseline="30000">
                <a:solidFill>
                  <a:schemeClr val="dk1"/>
                </a:solidFill>
              </a:rPr>
              <a:t>1 </a:t>
            </a:r>
            <a:endParaRPr sz="1500" baseline="30000">
              <a:solidFill>
                <a:schemeClr val="dk1"/>
              </a:solidFill>
            </a:endParaRPr>
          </a:p>
        </p:txBody>
      </p:sp>
      <p:sp>
        <p:nvSpPr>
          <p:cNvPr id="176" name="Google Shape;176;p21"/>
          <p:cNvSpPr txBox="1"/>
          <p:nvPr/>
        </p:nvSpPr>
        <p:spPr>
          <a:xfrm>
            <a:off x="4757843" y="1527703"/>
            <a:ext cx="1755300" cy="556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None/>
            </a:pPr>
            <a:r>
              <a:rPr lang="en" sz="1400" b="0" i="0" u="none" strike="noStrike" cap="none">
                <a:solidFill>
                  <a:schemeClr val="accent3"/>
                </a:solidFill>
                <a:latin typeface="Roboto Medium"/>
                <a:ea typeface="Roboto Medium"/>
                <a:cs typeface="Roboto Medium"/>
                <a:sym typeface="Roboto Medium"/>
              </a:rPr>
              <a:t>Discomfort &amp; Inconvenience</a:t>
            </a:r>
            <a:endParaRPr sz="1400" b="0" i="0" u="none" strike="noStrike" cap="none">
              <a:solidFill>
                <a:schemeClr val="accent3"/>
              </a:solidFill>
              <a:latin typeface="Roboto Medium"/>
              <a:ea typeface="Roboto Medium"/>
              <a:cs typeface="Roboto Medium"/>
              <a:sym typeface="Roboto Medium"/>
            </a:endParaRPr>
          </a:p>
        </p:txBody>
      </p:sp>
      <p:grpSp>
        <p:nvGrpSpPr>
          <p:cNvPr id="177" name="Google Shape;177;p21"/>
          <p:cNvGrpSpPr/>
          <p:nvPr/>
        </p:nvGrpSpPr>
        <p:grpSpPr>
          <a:xfrm>
            <a:off x="5191162" y="2079513"/>
            <a:ext cx="917503" cy="811578"/>
            <a:chOff x="4812364" y="3559120"/>
            <a:chExt cx="1024800" cy="967200"/>
          </a:xfrm>
        </p:grpSpPr>
        <p:sp>
          <p:nvSpPr>
            <p:cNvPr id="178" name="Google Shape;178;p21"/>
            <p:cNvSpPr/>
            <p:nvPr/>
          </p:nvSpPr>
          <p:spPr>
            <a:xfrm>
              <a:off x="4812364" y="3559120"/>
              <a:ext cx="1024800" cy="967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179" name="Google Shape;179;p21"/>
            <p:cNvPicPr preferRelativeResize="0"/>
            <p:nvPr/>
          </p:nvPicPr>
          <p:blipFill rotWithShape="1">
            <a:blip r:embed="rId3">
              <a:alphaModFix/>
            </a:blip>
            <a:srcRect b="4834"/>
            <a:stretch/>
          </p:blipFill>
          <p:spPr>
            <a:xfrm>
              <a:off x="5033825" y="3642394"/>
              <a:ext cx="581875" cy="726650"/>
            </a:xfrm>
            <a:prstGeom prst="rect">
              <a:avLst/>
            </a:prstGeom>
            <a:noFill/>
            <a:ln>
              <a:noFill/>
            </a:ln>
          </p:spPr>
        </p:pic>
      </p:grpSp>
      <p:sp>
        <p:nvSpPr>
          <p:cNvPr id="180" name="Google Shape;180;p21"/>
          <p:cNvSpPr txBox="1"/>
          <p:nvPr/>
        </p:nvSpPr>
        <p:spPr>
          <a:xfrm>
            <a:off x="6566922" y="1527653"/>
            <a:ext cx="1842000" cy="42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400" b="0" i="0" u="none" strike="noStrike" cap="none">
                <a:solidFill>
                  <a:schemeClr val="accent3"/>
                </a:solidFill>
                <a:latin typeface="Roboto Medium"/>
                <a:ea typeface="Roboto Medium"/>
                <a:cs typeface="Roboto Medium"/>
                <a:sym typeface="Roboto Medium"/>
              </a:rPr>
              <a:t>Radiation </a:t>
            </a:r>
            <a:endParaRPr/>
          </a:p>
          <a:p>
            <a:pPr marL="0" marR="0" lvl="0" indent="0" algn="ctr" rtl="0">
              <a:lnSpc>
                <a:spcPct val="100000"/>
              </a:lnSpc>
              <a:spcBef>
                <a:spcPts val="0"/>
              </a:spcBef>
              <a:spcAft>
                <a:spcPts val="1000"/>
              </a:spcAft>
              <a:buNone/>
            </a:pPr>
            <a:r>
              <a:rPr lang="en" sz="1400" b="0" i="0" u="none" strike="noStrike" cap="none">
                <a:solidFill>
                  <a:schemeClr val="accent3"/>
                </a:solidFill>
                <a:latin typeface="Roboto Medium"/>
                <a:ea typeface="Roboto Medium"/>
                <a:cs typeface="Roboto Medium"/>
                <a:sym typeface="Roboto Medium"/>
              </a:rPr>
              <a:t>Exposure</a:t>
            </a:r>
            <a:endParaRPr sz="1400" b="0" i="0" u="none" strike="noStrike" cap="none">
              <a:solidFill>
                <a:schemeClr val="accent3"/>
              </a:solidFill>
              <a:latin typeface="Roboto Medium"/>
              <a:ea typeface="Roboto Medium"/>
              <a:cs typeface="Roboto Medium"/>
              <a:sym typeface="Roboto Medium"/>
            </a:endParaRPr>
          </a:p>
        </p:txBody>
      </p:sp>
      <p:grpSp>
        <p:nvGrpSpPr>
          <p:cNvPr id="181" name="Google Shape;181;p21"/>
          <p:cNvGrpSpPr/>
          <p:nvPr/>
        </p:nvGrpSpPr>
        <p:grpSpPr>
          <a:xfrm>
            <a:off x="7053381" y="2038376"/>
            <a:ext cx="917503" cy="811578"/>
            <a:chOff x="6529111" y="3559129"/>
            <a:chExt cx="1024800" cy="967200"/>
          </a:xfrm>
        </p:grpSpPr>
        <p:sp>
          <p:nvSpPr>
            <p:cNvPr id="182" name="Google Shape;182;p21"/>
            <p:cNvSpPr/>
            <p:nvPr/>
          </p:nvSpPr>
          <p:spPr>
            <a:xfrm>
              <a:off x="6529111" y="3559129"/>
              <a:ext cx="1024800" cy="967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183" name="Google Shape;183;p21"/>
            <p:cNvPicPr preferRelativeResize="0"/>
            <p:nvPr/>
          </p:nvPicPr>
          <p:blipFill rotWithShape="1">
            <a:blip r:embed="rId4">
              <a:alphaModFix/>
            </a:blip>
            <a:srcRect/>
            <a:stretch/>
          </p:blipFill>
          <p:spPr>
            <a:xfrm>
              <a:off x="6804050" y="3855438"/>
              <a:ext cx="474900" cy="433011"/>
            </a:xfrm>
            <a:prstGeom prst="rect">
              <a:avLst/>
            </a:prstGeom>
            <a:noFill/>
            <a:ln>
              <a:noFill/>
            </a:ln>
          </p:spPr>
        </p:pic>
        <p:sp>
          <p:nvSpPr>
            <p:cNvPr id="184" name="Google Shape;184;p21"/>
            <p:cNvSpPr/>
            <p:nvPr/>
          </p:nvSpPr>
          <p:spPr>
            <a:xfrm>
              <a:off x="6695250" y="3715899"/>
              <a:ext cx="692400" cy="6537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grpSp>
      <p:sp>
        <p:nvSpPr>
          <p:cNvPr id="185" name="Google Shape;185;p21"/>
          <p:cNvSpPr txBox="1"/>
          <p:nvPr/>
        </p:nvSpPr>
        <p:spPr>
          <a:xfrm>
            <a:off x="4744575" y="2931076"/>
            <a:ext cx="1668900" cy="42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400" b="0" i="0" u="none" strike="noStrike" cap="none">
                <a:solidFill>
                  <a:schemeClr val="accent3"/>
                </a:solidFill>
                <a:latin typeface="Roboto Medium"/>
                <a:ea typeface="Roboto Medium"/>
                <a:cs typeface="Roboto Medium"/>
                <a:sym typeface="Roboto Medium"/>
              </a:rPr>
              <a:t>False </a:t>
            </a:r>
            <a:endParaRPr/>
          </a:p>
          <a:p>
            <a:pPr marL="0" marR="0" lvl="0" indent="0" algn="ctr" rtl="0">
              <a:lnSpc>
                <a:spcPct val="100000"/>
              </a:lnSpc>
              <a:spcBef>
                <a:spcPts val="0"/>
              </a:spcBef>
              <a:spcAft>
                <a:spcPts val="0"/>
              </a:spcAft>
              <a:buNone/>
            </a:pPr>
            <a:r>
              <a:rPr lang="en" sz="1400" b="0" i="0" u="none" strike="noStrike" cap="none">
                <a:solidFill>
                  <a:schemeClr val="accent3"/>
                </a:solidFill>
                <a:latin typeface="Roboto Medium"/>
                <a:ea typeface="Roboto Medium"/>
                <a:cs typeface="Roboto Medium"/>
                <a:sym typeface="Roboto Medium"/>
              </a:rPr>
              <a:t>Positives</a:t>
            </a:r>
            <a:endParaRPr sz="1400" b="0" i="0" u="none" strike="noStrike" cap="none">
              <a:solidFill>
                <a:schemeClr val="accent3"/>
              </a:solidFill>
              <a:latin typeface="Roboto Medium"/>
              <a:ea typeface="Roboto Medium"/>
              <a:cs typeface="Roboto Medium"/>
              <a:sym typeface="Roboto Medium"/>
            </a:endParaRPr>
          </a:p>
        </p:txBody>
      </p:sp>
      <p:grpSp>
        <p:nvGrpSpPr>
          <p:cNvPr id="186" name="Google Shape;186;p21"/>
          <p:cNvGrpSpPr/>
          <p:nvPr/>
        </p:nvGrpSpPr>
        <p:grpSpPr>
          <a:xfrm>
            <a:off x="5191145" y="3465088"/>
            <a:ext cx="917503" cy="811578"/>
            <a:chOff x="1378871" y="3559120"/>
            <a:chExt cx="1024800" cy="967200"/>
          </a:xfrm>
        </p:grpSpPr>
        <p:sp>
          <p:nvSpPr>
            <p:cNvPr id="187" name="Google Shape;187;p21"/>
            <p:cNvSpPr/>
            <p:nvPr/>
          </p:nvSpPr>
          <p:spPr>
            <a:xfrm>
              <a:off x="1378871" y="3559120"/>
              <a:ext cx="1024800" cy="967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188" name="Google Shape;188;p21"/>
            <p:cNvPicPr preferRelativeResize="0"/>
            <p:nvPr/>
          </p:nvPicPr>
          <p:blipFill rotWithShape="1">
            <a:blip r:embed="rId5">
              <a:alphaModFix/>
            </a:blip>
            <a:srcRect/>
            <a:stretch/>
          </p:blipFill>
          <p:spPr>
            <a:xfrm>
              <a:off x="1565775" y="3716397"/>
              <a:ext cx="651000" cy="652643"/>
            </a:xfrm>
            <a:prstGeom prst="rect">
              <a:avLst/>
            </a:prstGeom>
            <a:noFill/>
            <a:ln>
              <a:noFill/>
            </a:ln>
          </p:spPr>
        </p:pic>
      </p:grpSp>
      <p:sp>
        <p:nvSpPr>
          <p:cNvPr id="189" name="Google Shape;189;p21"/>
          <p:cNvSpPr txBox="1"/>
          <p:nvPr/>
        </p:nvSpPr>
        <p:spPr>
          <a:xfrm>
            <a:off x="6646540" y="2931087"/>
            <a:ext cx="1682700" cy="42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400" b="0" i="0" u="none" strike="noStrike" cap="none">
                <a:solidFill>
                  <a:schemeClr val="accent3"/>
                </a:solidFill>
                <a:latin typeface="Roboto Medium"/>
                <a:ea typeface="Roboto Medium"/>
                <a:cs typeface="Roboto Medium"/>
                <a:sym typeface="Roboto Medium"/>
              </a:rPr>
              <a:t>Missed</a:t>
            </a:r>
            <a:endParaRPr/>
          </a:p>
          <a:p>
            <a:pPr marL="0" marR="0" lvl="0" indent="0" algn="ctr" rtl="0">
              <a:lnSpc>
                <a:spcPct val="100000"/>
              </a:lnSpc>
              <a:spcBef>
                <a:spcPts val="0"/>
              </a:spcBef>
              <a:spcAft>
                <a:spcPts val="0"/>
              </a:spcAft>
              <a:buNone/>
            </a:pPr>
            <a:r>
              <a:rPr lang="en" sz="1400" b="0" i="0" u="none" strike="noStrike" cap="none">
                <a:solidFill>
                  <a:schemeClr val="accent3"/>
                </a:solidFill>
                <a:latin typeface="Roboto Medium"/>
                <a:ea typeface="Roboto Medium"/>
                <a:cs typeface="Roboto Medium"/>
                <a:sym typeface="Roboto Medium"/>
              </a:rPr>
              <a:t>Cancers</a:t>
            </a:r>
            <a:endParaRPr sz="1400" b="0" i="0" u="none" strike="noStrike" cap="none">
              <a:solidFill>
                <a:schemeClr val="accent3"/>
              </a:solidFill>
              <a:latin typeface="Roboto Medium"/>
              <a:ea typeface="Roboto Medium"/>
              <a:cs typeface="Roboto Medium"/>
              <a:sym typeface="Roboto Medium"/>
            </a:endParaRPr>
          </a:p>
        </p:txBody>
      </p:sp>
      <p:grpSp>
        <p:nvGrpSpPr>
          <p:cNvPr id="190" name="Google Shape;190;p21"/>
          <p:cNvGrpSpPr/>
          <p:nvPr/>
        </p:nvGrpSpPr>
        <p:grpSpPr>
          <a:xfrm>
            <a:off x="7053398" y="3465093"/>
            <a:ext cx="917434" cy="811594"/>
            <a:chOff x="7284473" y="3624840"/>
            <a:chExt cx="931500" cy="879300"/>
          </a:xfrm>
        </p:grpSpPr>
        <p:sp>
          <p:nvSpPr>
            <p:cNvPr id="191" name="Google Shape;191;p21"/>
            <p:cNvSpPr/>
            <p:nvPr/>
          </p:nvSpPr>
          <p:spPr>
            <a:xfrm>
              <a:off x="7284473" y="3624840"/>
              <a:ext cx="931500" cy="8793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92" name="Google Shape;192;p21"/>
            <p:cNvSpPr txBox="1"/>
            <p:nvPr/>
          </p:nvSpPr>
          <p:spPr>
            <a:xfrm>
              <a:off x="7473264" y="3742100"/>
              <a:ext cx="591900" cy="42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None/>
              </a:pPr>
              <a:r>
                <a:rPr lang="en" sz="2400" b="0" i="0" u="none" strike="noStrike" cap="none">
                  <a:solidFill>
                    <a:schemeClr val="lt1"/>
                  </a:solidFill>
                  <a:latin typeface="Ultra"/>
                  <a:ea typeface="Ultra"/>
                  <a:cs typeface="Ultra"/>
                  <a:sym typeface="Ultra"/>
                </a:rPr>
                <a:t>!</a:t>
              </a:r>
              <a:endParaRPr sz="2400" b="0" i="0" u="none" strike="noStrike" cap="none">
                <a:solidFill>
                  <a:schemeClr val="lt1"/>
                </a:solidFill>
                <a:latin typeface="Ultra"/>
                <a:ea typeface="Ultra"/>
                <a:cs typeface="Ultra"/>
                <a:sym typeface="Ultra"/>
              </a:endParaRPr>
            </a:p>
          </p:txBody>
        </p:sp>
        <p:pic>
          <p:nvPicPr>
            <p:cNvPr id="193" name="Google Shape;193;p21"/>
            <p:cNvPicPr preferRelativeResize="0"/>
            <p:nvPr/>
          </p:nvPicPr>
          <p:blipFill rotWithShape="1">
            <a:blip r:embed="rId6">
              <a:alphaModFix/>
            </a:blip>
            <a:srcRect/>
            <a:stretch/>
          </p:blipFill>
          <p:spPr>
            <a:xfrm>
              <a:off x="7435514" y="3764222"/>
              <a:ext cx="591817" cy="595943"/>
            </a:xfrm>
            <a:prstGeom prst="rect">
              <a:avLst/>
            </a:prstGeom>
            <a:noFill/>
            <a:ln>
              <a:noFill/>
            </a:ln>
          </p:spPr>
        </p:pic>
      </p:grpSp>
      <p:sp>
        <p:nvSpPr>
          <p:cNvPr id="194" name="Google Shape;194;p21"/>
          <p:cNvSpPr txBox="1"/>
          <p:nvPr/>
        </p:nvSpPr>
        <p:spPr>
          <a:xfrm>
            <a:off x="357958" y="1527710"/>
            <a:ext cx="2021400" cy="356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Breast </a:t>
            </a:r>
            <a:endParaRPr sz="1400" b="0" i="0" u="none" strike="noStrike" cap="none">
              <a:solidFill>
                <a:schemeClr val="accen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Cancer</a:t>
            </a:r>
            <a:endParaRPr sz="1400" b="0" i="0" u="none" strike="noStrike" cap="none">
              <a:solidFill>
                <a:srgbClr val="000000"/>
              </a:solidFill>
              <a:latin typeface="Roboto Medium"/>
              <a:ea typeface="Roboto Medium"/>
              <a:cs typeface="Roboto Medium"/>
              <a:sym typeface="Roboto Medium"/>
            </a:endParaRPr>
          </a:p>
        </p:txBody>
      </p:sp>
      <p:grpSp>
        <p:nvGrpSpPr>
          <p:cNvPr id="195" name="Google Shape;195;p21"/>
          <p:cNvGrpSpPr/>
          <p:nvPr/>
        </p:nvGrpSpPr>
        <p:grpSpPr>
          <a:xfrm>
            <a:off x="777296" y="1856845"/>
            <a:ext cx="1182737" cy="1108465"/>
            <a:chOff x="584798" y="1036348"/>
            <a:chExt cx="1934157" cy="1934157"/>
          </a:xfrm>
        </p:grpSpPr>
        <p:pic>
          <p:nvPicPr>
            <p:cNvPr id="196" name="Google Shape;196;p21"/>
            <p:cNvPicPr preferRelativeResize="0"/>
            <p:nvPr/>
          </p:nvPicPr>
          <p:blipFill rotWithShape="1">
            <a:blip r:embed="rId7">
              <a:alphaModFix/>
            </a:blip>
            <a:srcRect/>
            <a:stretch/>
          </p:blipFill>
          <p:spPr>
            <a:xfrm>
              <a:off x="584798" y="1036348"/>
              <a:ext cx="1934157" cy="1934157"/>
            </a:xfrm>
            <a:prstGeom prst="rect">
              <a:avLst/>
            </a:prstGeom>
            <a:noFill/>
            <a:ln>
              <a:noFill/>
            </a:ln>
          </p:spPr>
        </p:pic>
        <p:pic>
          <p:nvPicPr>
            <p:cNvPr id="197" name="Google Shape;197;p21"/>
            <p:cNvPicPr preferRelativeResize="0"/>
            <p:nvPr/>
          </p:nvPicPr>
          <p:blipFill rotWithShape="1">
            <a:blip r:embed="rId8">
              <a:alphaModFix/>
            </a:blip>
            <a:srcRect/>
            <a:stretch/>
          </p:blipFill>
          <p:spPr>
            <a:xfrm>
              <a:off x="954311" y="1300105"/>
              <a:ext cx="1195150" cy="1534362"/>
            </a:xfrm>
            <a:prstGeom prst="rect">
              <a:avLst/>
            </a:prstGeom>
            <a:noFill/>
            <a:ln>
              <a:noFill/>
            </a:ln>
          </p:spPr>
        </p:pic>
      </p:grpSp>
      <p:sp>
        <p:nvSpPr>
          <p:cNvPr id="198" name="Google Shape;198;p21"/>
          <p:cNvSpPr txBox="1"/>
          <p:nvPr/>
        </p:nvSpPr>
        <p:spPr>
          <a:xfrm>
            <a:off x="2220217" y="1527699"/>
            <a:ext cx="2021400" cy="356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Lung </a:t>
            </a:r>
            <a:endParaRPr sz="1400" b="0" i="0" u="none" strike="noStrike" cap="none">
              <a:solidFill>
                <a:schemeClr val="accen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Cancer</a:t>
            </a:r>
            <a:endParaRPr sz="1400" b="0" i="0" u="none" strike="noStrike" cap="none">
              <a:solidFill>
                <a:srgbClr val="000000"/>
              </a:solidFill>
              <a:latin typeface="Roboto Medium"/>
              <a:ea typeface="Roboto Medium"/>
              <a:cs typeface="Roboto Medium"/>
              <a:sym typeface="Roboto Medium"/>
            </a:endParaRPr>
          </a:p>
        </p:txBody>
      </p:sp>
      <p:grpSp>
        <p:nvGrpSpPr>
          <p:cNvPr id="199" name="Google Shape;199;p21"/>
          <p:cNvGrpSpPr/>
          <p:nvPr/>
        </p:nvGrpSpPr>
        <p:grpSpPr>
          <a:xfrm>
            <a:off x="2639519" y="1856764"/>
            <a:ext cx="1182737" cy="1108465"/>
            <a:chOff x="2576135" y="1036348"/>
            <a:chExt cx="1934157" cy="1934157"/>
          </a:xfrm>
        </p:grpSpPr>
        <p:pic>
          <p:nvPicPr>
            <p:cNvPr id="200" name="Google Shape;200;p21"/>
            <p:cNvPicPr preferRelativeResize="0"/>
            <p:nvPr/>
          </p:nvPicPr>
          <p:blipFill rotWithShape="1">
            <a:blip r:embed="rId7">
              <a:alphaModFix/>
            </a:blip>
            <a:srcRect/>
            <a:stretch/>
          </p:blipFill>
          <p:spPr>
            <a:xfrm>
              <a:off x="2576135" y="1036348"/>
              <a:ext cx="1934157" cy="1934157"/>
            </a:xfrm>
            <a:prstGeom prst="rect">
              <a:avLst/>
            </a:prstGeom>
            <a:noFill/>
            <a:ln>
              <a:noFill/>
            </a:ln>
          </p:spPr>
        </p:pic>
        <p:pic>
          <p:nvPicPr>
            <p:cNvPr id="201" name="Google Shape;201;p21"/>
            <p:cNvPicPr preferRelativeResize="0"/>
            <p:nvPr/>
          </p:nvPicPr>
          <p:blipFill rotWithShape="1">
            <a:blip r:embed="rId9">
              <a:alphaModFix/>
            </a:blip>
            <a:srcRect/>
            <a:stretch/>
          </p:blipFill>
          <p:spPr>
            <a:xfrm>
              <a:off x="3036305" y="1496516"/>
              <a:ext cx="1013815" cy="1013815"/>
            </a:xfrm>
            <a:prstGeom prst="rect">
              <a:avLst/>
            </a:prstGeom>
            <a:noFill/>
            <a:ln>
              <a:noFill/>
            </a:ln>
          </p:spPr>
        </p:pic>
      </p:grpSp>
      <p:sp>
        <p:nvSpPr>
          <p:cNvPr id="202" name="Google Shape;202;p21"/>
          <p:cNvSpPr txBox="1"/>
          <p:nvPr/>
        </p:nvSpPr>
        <p:spPr>
          <a:xfrm>
            <a:off x="335725" y="2996664"/>
            <a:ext cx="2021400" cy="356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Colon </a:t>
            </a:r>
            <a:endParaRPr sz="1400" b="0" i="0" u="none" strike="noStrike" cap="none">
              <a:solidFill>
                <a:schemeClr val="accen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Cancer</a:t>
            </a:r>
            <a:endParaRPr sz="1400" b="0" i="0" u="none" strike="noStrike" cap="none">
              <a:solidFill>
                <a:srgbClr val="000000"/>
              </a:solidFill>
              <a:latin typeface="Roboto Medium"/>
              <a:ea typeface="Roboto Medium"/>
              <a:cs typeface="Roboto Medium"/>
              <a:sym typeface="Roboto Medium"/>
            </a:endParaRPr>
          </a:p>
        </p:txBody>
      </p:sp>
      <p:grpSp>
        <p:nvGrpSpPr>
          <p:cNvPr id="203" name="Google Shape;203;p21"/>
          <p:cNvGrpSpPr/>
          <p:nvPr/>
        </p:nvGrpSpPr>
        <p:grpSpPr>
          <a:xfrm>
            <a:off x="777266" y="3353063"/>
            <a:ext cx="1182737" cy="1108465"/>
            <a:chOff x="4643660" y="1036348"/>
            <a:chExt cx="1934157" cy="1934157"/>
          </a:xfrm>
        </p:grpSpPr>
        <p:pic>
          <p:nvPicPr>
            <p:cNvPr id="204" name="Google Shape;204;p21"/>
            <p:cNvPicPr preferRelativeResize="0"/>
            <p:nvPr/>
          </p:nvPicPr>
          <p:blipFill rotWithShape="1">
            <a:blip r:embed="rId7">
              <a:alphaModFix/>
            </a:blip>
            <a:srcRect/>
            <a:stretch/>
          </p:blipFill>
          <p:spPr>
            <a:xfrm>
              <a:off x="4643660" y="1036348"/>
              <a:ext cx="1934157" cy="1934157"/>
            </a:xfrm>
            <a:prstGeom prst="rect">
              <a:avLst/>
            </a:prstGeom>
            <a:noFill/>
            <a:ln>
              <a:noFill/>
            </a:ln>
          </p:spPr>
        </p:pic>
        <p:pic>
          <p:nvPicPr>
            <p:cNvPr id="205" name="Google Shape;205;p21"/>
            <p:cNvPicPr preferRelativeResize="0"/>
            <p:nvPr/>
          </p:nvPicPr>
          <p:blipFill rotWithShape="1">
            <a:blip r:embed="rId10">
              <a:alphaModFix/>
            </a:blip>
            <a:srcRect/>
            <a:stretch/>
          </p:blipFill>
          <p:spPr>
            <a:xfrm>
              <a:off x="5133764" y="1590327"/>
              <a:ext cx="953948" cy="953948"/>
            </a:xfrm>
            <a:prstGeom prst="rect">
              <a:avLst/>
            </a:prstGeom>
            <a:noFill/>
            <a:ln>
              <a:noFill/>
            </a:ln>
          </p:spPr>
        </p:pic>
      </p:grpSp>
      <p:sp>
        <p:nvSpPr>
          <p:cNvPr id="206" name="Google Shape;206;p21"/>
          <p:cNvSpPr txBox="1"/>
          <p:nvPr/>
        </p:nvSpPr>
        <p:spPr>
          <a:xfrm>
            <a:off x="2220168" y="2996664"/>
            <a:ext cx="2021400" cy="356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Cervical </a:t>
            </a:r>
            <a:endParaRPr sz="1400" b="0" i="0" u="none" strike="noStrike" cap="none">
              <a:solidFill>
                <a:schemeClr val="accen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chemeClr val="accent1"/>
              </a:buClr>
              <a:buSzPts val="1400"/>
              <a:buFont typeface="Calibri"/>
              <a:buNone/>
            </a:pPr>
            <a:r>
              <a:rPr lang="en" sz="1400" b="0" i="0" u="none" strike="noStrike" cap="none">
                <a:solidFill>
                  <a:schemeClr val="accent1"/>
                </a:solidFill>
                <a:latin typeface="Roboto Medium"/>
                <a:ea typeface="Roboto Medium"/>
                <a:cs typeface="Roboto Medium"/>
                <a:sym typeface="Roboto Medium"/>
              </a:rPr>
              <a:t>Cancer</a:t>
            </a:r>
            <a:endParaRPr sz="1400" b="0" i="0" u="none" strike="noStrike" cap="none">
              <a:solidFill>
                <a:srgbClr val="000000"/>
              </a:solidFill>
              <a:latin typeface="Roboto Medium"/>
              <a:ea typeface="Roboto Medium"/>
              <a:cs typeface="Roboto Medium"/>
              <a:sym typeface="Roboto Medium"/>
            </a:endParaRPr>
          </a:p>
        </p:txBody>
      </p:sp>
      <p:grpSp>
        <p:nvGrpSpPr>
          <p:cNvPr id="207" name="Google Shape;207;p21"/>
          <p:cNvGrpSpPr/>
          <p:nvPr/>
        </p:nvGrpSpPr>
        <p:grpSpPr>
          <a:xfrm>
            <a:off x="2639502" y="3353063"/>
            <a:ext cx="1182737" cy="1108465"/>
            <a:chOff x="6634985" y="1036348"/>
            <a:chExt cx="1934157" cy="1934157"/>
          </a:xfrm>
        </p:grpSpPr>
        <p:pic>
          <p:nvPicPr>
            <p:cNvPr id="208" name="Google Shape;208;p21"/>
            <p:cNvPicPr preferRelativeResize="0"/>
            <p:nvPr/>
          </p:nvPicPr>
          <p:blipFill rotWithShape="1">
            <a:blip r:embed="rId7">
              <a:alphaModFix/>
            </a:blip>
            <a:srcRect/>
            <a:stretch/>
          </p:blipFill>
          <p:spPr>
            <a:xfrm>
              <a:off x="6634985" y="1036348"/>
              <a:ext cx="1934157" cy="1934157"/>
            </a:xfrm>
            <a:prstGeom prst="rect">
              <a:avLst/>
            </a:prstGeom>
            <a:noFill/>
            <a:ln>
              <a:noFill/>
            </a:ln>
          </p:spPr>
        </p:pic>
        <p:pic>
          <p:nvPicPr>
            <p:cNvPr id="209" name="Google Shape;209;p21"/>
            <p:cNvPicPr preferRelativeResize="0"/>
            <p:nvPr/>
          </p:nvPicPr>
          <p:blipFill rotWithShape="1">
            <a:blip r:embed="rId11">
              <a:alphaModFix/>
            </a:blip>
            <a:srcRect/>
            <a:stretch/>
          </p:blipFill>
          <p:spPr>
            <a:xfrm>
              <a:off x="7095171" y="1560407"/>
              <a:ext cx="1013788" cy="1013788"/>
            </a:xfrm>
            <a:prstGeom prst="rect">
              <a:avLst/>
            </a:prstGeom>
            <a:noFill/>
            <a:ln>
              <a:noFill/>
            </a:ln>
          </p:spPr>
        </p:pic>
      </p:grpSp>
      <p:sp>
        <p:nvSpPr>
          <p:cNvPr id="210" name="Google Shape;210;p21"/>
          <p:cNvSpPr/>
          <p:nvPr/>
        </p:nvSpPr>
        <p:spPr>
          <a:xfrm>
            <a:off x="377014" y="1327456"/>
            <a:ext cx="4069500" cy="247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200" b="0" i="0" u="none" strike="noStrike" cap="none">
                <a:solidFill>
                  <a:schemeClr val="lt1"/>
                </a:solidFill>
                <a:latin typeface="Roboto Medium"/>
                <a:ea typeface="Roboto Medium"/>
                <a:cs typeface="Roboto Medium"/>
                <a:sym typeface="Roboto Medium"/>
              </a:rPr>
              <a:t>Screened Cancers</a:t>
            </a:r>
            <a:endParaRPr sz="1200" b="0" i="0" u="none" strike="noStrike" cap="none">
              <a:solidFill>
                <a:schemeClr val="lt1"/>
              </a:solidFill>
              <a:latin typeface="Roboto Medium"/>
              <a:ea typeface="Roboto Medium"/>
              <a:cs typeface="Roboto Medium"/>
              <a:sym typeface="Roboto Medium"/>
            </a:endParaRPr>
          </a:p>
        </p:txBody>
      </p:sp>
      <p:sp>
        <p:nvSpPr>
          <p:cNvPr id="211" name="Google Shape;211;p21"/>
          <p:cNvSpPr/>
          <p:nvPr/>
        </p:nvSpPr>
        <p:spPr>
          <a:xfrm>
            <a:off x="4566909" y="1327468"/>
            <a:ext cx="4069500" cy="247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200" b="0" i="0" u="none" strike="noStrike" cap="none">
                <a:solidFill>
                  <a:schemeClr val="lt1"/>
                </a:solidFill>
                <a:latin typeface="Roboto Medium"/>
                <a:ea typeface="Roboto Medium"/>
                <a:cs typeface="Roboto Medium"/>
                <a:sym typeface="Roboto Medium"/>
              </a:rPr>
              <a:t>Limitations</a:t>
            </a:r>
            <a:endParaRPr sz="1200" b="0" i="0" u="none" strike="noStrike" cap="none">
              <a:solidFill>
                <a:schemeClr val="lt1"/>
              </a:solidFill>
              <a:latin typeface="Roboto Medium"/>
              <a:ea typeface="Roboto Medium"/>
              <a:cs typeface="Roboto Medium"/>
              <a:sym typeface="Roboto Medium"/>
            </a:endParaRPr>
          </a:p>
        </p:txBody>
      </p:sp>
      <p:cxnSp>
        <p:nvCxnSpPr>
          <p:cNvPr id="212" name="Google Shape;212;p21"/>
          <p:cNvCxnSpPr/>
          <p:nvPr/>
        </p:nvCxnSpPr>
        <p:spPr>
          <a:xfrm flipH="1">
            <a:off x="4501753" y="1514988"/>
            <a:ext cx="9900" cy="2874000"/>
          </a:xfrm>
          <a:prstGeom prst="straightConnector1">
            <a:avLst/>
          </a:prstGeom>
          <a:noFill/>
          <a:ln w="12700" cap="flat" cmpd="sng">
            <a:solidFill>
              <a:schemeClr val="accent3"/>
            </a:solidFill>
            <a:prstDash val="solid"/>
            <a:round/>
            <a:headEnd type="none" w="sm" len="sm"/>
            <a:tailEnd type="none" w="sm" len="sm"/>
          </a:ln>
        </p:spPr>
      </p:cxnSp>
      <p:sp>
        <p:nvSpPr>
          <p:cNvPr id="213" name="Google Shape;213;p21"/>
          <p:cNvSpPr txBox="1"/>
          <p:nvPr/>
        </p:nvSpPr>
        <p:spPr>
          <a:xfrm>
            <a:off x="357945" y="4381101"/>
            <a:ext cx="8697600" cy="29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000">
                <a:solidFill>
                  <a:srgbClr val="949494"/>
                </a:solidFill>
                <a:latin typeface="Roboto Light"/>
                <a:ea typeface="Roboto Light"/>
                <a:cs typeface="Roboto Light"/>
                <a:sym typeface="Roboto Light"/>
              </a:rPr>
              <a:t>USPSTF, United States Preventive Services Task Force. </a:t>
            </a:r>
            <a:endParaRPr sz="1000">
              <a:solidFill>
                <a:srgbClr val="949494"/>
              </a:solidFill>
              <a:latin typeface="Roboto Light"/>
              <a:ea typeface="Roboto Light"/>
              <a:cs typeface="Roboto Light"/>
              <a:sym typeface="Roboto Light"/>
            </a:endParaRPr>
          </a:p>
          <a:p>
            <a:pPr marL="0" marR="0" lvl="0" indent="0" algn="l" rtl="0">
              <a:lnSpc>
                <a:spcPct val="100000"/>
              </a:lnSpc>
              <a:spcBef>
                <a:spcPts val="0"/>
              </a:spcBef>
              <a:spcAft>
                <a:spcPts val="0"/>
              </a:spcAft>
              <a:buNone/>
            </a:pPr>
            <a:r>
              <a:rPr lang="en" sz="1000" baseline="30000">
                <a:solidFill>
                  <a:srgbClr val="949494"/>
                </a:solidFill>
                <a:latin typeface="Roboto Light"/>
                <a:ea typeface="Roboto Light"/>
                <a:cs typeface="Roboto Light"/>
                <a:sym typeface="Roboto Light"/>
              </a:rPr>
              <a:t>1</a:t>
            </a:r>
            <a:r>
              <a:rPr lang="en" sz="1000">
                <a:solidFill>
                  <a:srgbClr val="949494"/>
                </a:solidFill>
                <a:uFill>
                  <a:noFill/>
                </a:uFill>
                <a:latin typeface="Roboto"/>
                <a:ea typeface="Roboto"/>
                <a:cs typeface="Roboto"/>
                <a:sym typeface="Roboto"/>
                <a:hlinkClick r:id="rId12">
                  <a:extLst>
                    <a:ext uri="{A12FA001-AC4F-418D-AE19-62706E023703}">
                      <ahyp:hlinkClr xmlns:ahyp="http://schemas.microsoft.com/office/drawing/2018/hyperlinkcolor" val="tx"/>
                    </a:ext>
                  </a:extLst>
                </a:hlinkClick>
              </a:rPr>
              <a:t>American Cancer Society. Cancer facts &amp; figures 2020. </a:t>
            </a:r>
            <a:r>
              <a:rPr lang="en" sz="1000" i="1">
                <a:solidFill>
                  <a:srgbClr val="949494"/>
                </a:solidFill>
                <a:uFill>
                  <a:noFill/>
                </a:uFill>
                <a:latin typeface="Roboto"/>
                <a:ea typeface="Roboto"/>
                <a:cs typeface="Roboto"/>
                <a:sym typeface="Roboto"/>
                <a:hlinkClick r:id="rId12">
                  <a:extLst>
                    <a:ext uri="{A12FA001-AC4F-418D-AE19-62706E023703}">
                      <ahyp:hlinkClr xmlns:ahyp="http://schemas.microsoft.com/office/drawing/2018/hyperlinkcolor" val="tx"/>
                    </a:ext>
                  </a:extLst>
                </a:hlinkClick>
              </a:rPr>
              <a:t>CA Cancer J Clin</a:t>
            </a:r>
            <a:r>
              <a:rPr lang="en" sz="1000">
                <a:solidFill>
                  <a:srgbClr val="949494"/>
                </a:solidFill>
                <a:uFill>
                  <a:noFill/>
                </a:uFill>
                <a:latin typeface="Roboto"/>
                <a:ea typeface="Roboto"/>
                <a:cs typeface="Roboto"/>
                <a:sym typeface="Roboto"/>
                <a:hlinkClick r:id="rId12">
                  <a:extLst>
                    <a:ext uri="{A12FA001-AC4F-418D-AE19-62706E023703}">
                      <ahyp:hlinkClr xmlns:ahyp="http://schemas.microsoft.com/office/drawing/2018/hyperlinkcolor" val="tx"/>
                    </a:ext>
                  </a:extLst>
                </a:hlinkClick>
              </a:rPr>
              <a:t>. Published online 2020. </a:t>
            </a:r>
            <a:endParaRPr sz="1000" u="none" strike="noStrike" cap="none">
              <a:solidFill>
                <a:srgbClr val="949494"/>
              </a:solidFill>
              <a:latin typeface="Roboto Light"/>
              <a:ea typeface="Roboto Light"/>
              <a:cs typeface="Roboto Light"/>
              <a:sym typeface="Roboto Light"/>
            </a:endParaRPr>
          </a:p>
        </p:txBody>
      </p:sp>
      <p:sp>
        <p:nvSpPr>
          <p:cNvPr id="214" name="Google Shape;214;p21"/>
          <p:cNvSpPr txBox="1"/>
          <p:nvPr/>
        </p:nvSpPr>
        <p:spPr>
          <a:xfrm>
            <a:off x="8175650" y="4852925"/>
            <a:ext cx="21876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CCCCCC"/>
                </a:solidFill>
                <a:highlight>
                  <a:srgbClr val="FFFFFF"/>
                </a:highlight>
              </a:rPr>
              <a:t>US-GRL-2000037</a:t>
            </a:r>
            <a:endParaRPr sz="800">
              <a:solidFill>
                <a:srgbClr val="CCCCCC"/>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xEl>
                                              <p:pRg st="0" end="0"/>
                                            </p:txEl>
                                          </p:spTgt>
                                        </p:tgtEl>
                                        <p:attrNameLst>
                                          <p:attrName>style.visibility</p:attrName>
                                        </p:attrNameLst>
                                      </p:cBhvr>
                                      <p:to>
                                        <p:strVal val="visible"/>
                                      </p:to>
                                    </p:set>
                                    <p:animEffect transition="in" filter="fade">
                                      <p:cBhvr>
                                        <p:cTn id="7" dur="1100"/>
                                        <p:tgtEl>
                                          <p:spTgt spid="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5">
                                            <p:txEl>
                                              <p:pRg st="1" end="1"/>
                                            </p:txEl>
                                          </p:spTgt>
                                        </p:tgtEl>
                                        <p:attrNameLst>
                                          <p:attrName>style.visibility</p:attrName>
                                        </p:attrNameLst>
                                      </p:cBhvr>
                                      <p:to>
                                        <p:strVal val="visible"/>
                                      </p:to>
                                    </p:set>
                                    <p:animEffect transition="in" filter="fade">
                                      <p:cBhvr>
                                        <p:cTn id="12" dur="1100"/>
                                        <p:tgtEl>
                                          <p:spTgt spid="1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9"/>
          <p:cNvSpPr txBox="1">
            <a:spLocks noGrp="1"/>
          </p:cNvSpPr>
          <p:nvPr>
            <p:ph type="body" idx="2"/>
          </p:nvPr>
        </p:nvSpPr>
        <p:spPr>
          <a:xfrm>
            <a:off x="534825" y="684275"/>
            <a:ext cx="8137200" cy="15540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500" b="1">
                <a:solidFill>
                  <a:schemeClr val="accent1"/>
                </a:solidFill>
                <a:latin typeface="Roboto"/>
                <a:ea typeface="Roboto"/>
                <a:cs typeface="Roboto"/>
                <a:sym typeface="Roboto"/>
              </a:rPr>
              <a:t>Complexities Addressed</a:t>
            </a:r>
            <a:endParaRPr sz="1500" b="1">
              <a:solidFill>
                <a:schemeClr val="accent1"/>
              </a:solidFill>
              <a:latin typeface="Roboto"/>
              <a:ea typeface="Roboto"/>
              <a:cs typeface="Roboto"/>
              <a:sym typeface="Roboto"/>
            </a:endParaRPr>
          </a:p>
          <a:p>
            <a:pPr marL="457200" marR="0" lvl="0" indent="-323850" algn="l" rtl="0">
              <a:lnSpc>
                <a:spcPct val="115000"/>
              </a:lnSpc>
              <a:spcBef>
                <a:spcPts val="1000"/>
              </a:spcBef>
              <a:spcAft>
                <a:spcPts val="0"/>
              </a:spcAft>
              <a:buSzPts val="1500"/>
              <a:buChar char="●"/>
            </a:pPr>
            <a:r>
              <a:rPr lang="en" sz="1500"/>
              <a:t>UK data not available           used </a:t>
            </a:r>
            <a:r>
              <a:rPr lang="en" sz="1500" b="1">
                <a:solidFill>
                  <a:schemeClr val="accent1"/>
                </a:solidFill>
                <a:latin typeface="Roboto"/>
                <a:ea typeface="Roboto"/>
                <a:cs typeface="Roboto"/>
                <a:sym typeface="Roboto"/>
              </a:rPr>
              <a:t>US SEER data</a:t>
            </a:r>
            <a:r>
              <a:rPr lang="en" sz="1500"/>
              <a:t>. However, late-stage cancer more frequent in the UK         our results could be </a:t>
            </a:r>
            <a:r>
              <a:rPr lang="en" sz="1500" b="1">
                <a:solidFill>
                  <a:schemeClr val="accent1"/>
                </a:solidFill>
                <a:latin typeface="Roboto"/>
                <a:ea typeface="Roboto"/>
                <a:cs typeface="Roboto"/>
                <a:sym typeface="Roboto"/>
              </a:rPr>
              <a:t>conservative</a:t>
            </a:r>
            <a:r>
              <a:rPr lang="en" sz="1500"/>
              <a:t>. </a:t>
            </a:r>
            <a:endParaRPr sz="1500"/>
          </a:p>
          <a:p>
            <a:pPr marL="457200" marR="0" lvl="0" indent="-323850" algn="l" rtl="0">
              <a:lnSpc>
                <a:spcPct val="115000"/>
              </a:lnSpc>
              <a:spcBef>
                <a:spcPts val="0"/>
              </a:spcBef>
              <a:spcAft>
                <a:spcPts val="0"/>
              </a:spcAft>
              <a:buSzPts val="1500"/>
              <a:buChar char="●"/>
            </a:pPr>
            <a:r>
              <a:rPr lang="en" sz="1500"/>
              <a:t>Preclinical natural history of cancers detectable by cfDNA is largely unknown          conducted </a:t>
            </a:r>
            <a:r>
              <a:rPr lang="en" sz="1500" b="1">
                <a:solidFill>
                  <a:schemeClr val="accent1"/>
                </a:solidFill>
                <a:latin typeface="Roboto"/>
                <a:ea typeface="Roboto"/>
                <a:cs typeface="Roboto"/>
                <a:sym typeface="Roboto"/>
              </a:rPr>
              <a:t>Robust analysis </a:t>
            </a:r>
            <a:r>
              <a:rPr lang="en" sz="1500"/>
              <a:t>by varying the dwell time (i.e., tumor growth rate) scenarios. </a:t>
            </a:r>
            <a:endParaRPr sz="1500"/>
          </a:p>
          <a:p>
            <a:pPr marL="457200" marR="0" lvl="0" indent="-323850" algn="l" rtl="0">
              <a:lnSpc>
                <a:spcPct val="115000"/>
              </a:lnSpc>
              <a:spcBef>
                <a:spcPts val="0"/>
              </a:spcBef>
              <a:spcAft>
                <a:spcPts val="0"/>
              </a:spcAft>
              <a:buSzPts val="1500"/>
              <a:buChar char="●"/>
            </a:pPr>
            <a:r>
              <a:rPr lang="en" sz="1500"/>
              <a:t>Uncertainties in sensitivity estimates          applied </a:t>
            </a:r>
            <a:r>
              <a:rPr lang="en" sz="1500" b="1">
                <a:solidFill>
                  <a:schemeClr val="accent1"/>
                </a:solidFill>
                <a:latin typeface="Roboto"/>
                <a:ea typeface="Roboto"/>
                <a:cs typeface="Roboto"/>
                <a:sym typeface="Roboto"/>
              </a:rPr>
              <a:t>MCMC</a:t>
            </a:r>
            <a:r>
              <a:rPr lang="en" sz="1500"/>
              <a:t>. </a:t>
            </a:r>
            <a:endParaRPr sz="1500"/>
          </a:p>
          <a:p>
            <a:pPr marL="457200" marR="0" lvl="0" indent="0" algn="l" rtl="0">
              <a:lnSpc>
                <a:spcPct val="100000"/>
              </a:lnSpc>
              <a:spcBef>
                <a:spcPts val="1000"/>
              </a:spcBef>
              <a:spcAft>
                <a:spcPts val="1000"/>
              </a:spcAft>
              <a:buNone/>
            </a:pPr>
            <a:r>
              <a:rPr lang="en" sz="1500"/>
              <a:t> </a:t>
            </a:r>
            <a:endParaRPr sz="1500"/>
          </a:p>
        </p:txBody>
      </p:sp>
      <p:sp>
        <p:nvSpPr>
          <p:cNvPr id="432" name="Google Shape;432;p39"/>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Discussion: </a:t>
            </a:r>
            <a:r>
              <a:rPr lang="en" sz="1800" b="1">
                <a:latin typeface="Roboto"/>
                <a:ea typeface="Roboto"/>
                <a:cs typeface="Roboto"/>
                <a:sym typeface="Roboto"/>
              </a:rPr>
              <a:t>Complexities Addressed &amp; Remaining Limitations</a:t>
            </a:r>
            <a:endParaRPr sz="1800" b="1">
              <a:latin typeface="Roboto"/>
              <a:ea typeface="Roboto"/>
              <a:cs typeface="Roboto"/>
              <a:sym typeface="Roboto"/>
            </a:endParaRPr>
          </a:p>
        </p:txBody>
      </p:sp>
      <p:cxnSp>
        <p:nvCxnSpPr>
          <p:cNvPr id="433" name="Google Shape;433;p39"/>
          <p:cNvCxnSpPr/>
          <p:nvPr/>
        </p:nvCxnSpPr>
        <p:spPr>
          <a:xfrm>
            <a:off x="2940550" y="1294100"/>
            <a:ext cx="333300" cy="0"/>
          </a:xfrm>
          <a:prstGeom prst="straightConnector1">
            <a:avLst/>
          </a:prstGeom>
          <a:noFill/>
          <a:ln w="9525" cap="flat" cmpd="sng">
            <a:solidFill>
              <a:schemeClr val="dk2"/>
            </a:solidFill>
            <a:prstDash val="solid"/>
            <a:round/>
            <a:headEnd type="none" w="med" len="med"/>
            <a:tailEnd type="triangle" w="med" len="med"/>
          </a:ln>
        </p:spPr>
      </p:cxnSp>
      <p:cxnSp>
        <p:nvCxnSpPr>
          <p:cNvPr id="434" name="Google Shape;434;p39"/>
          <p:cNvCxnSpPr/>
          <p:nvPr/>
        </p:nvCxnSpPr>
        <p:spPr>
          <a:xfrm>
            <a:off x="7475100" y="1834650"/>
            <a:ext cx="333300" cy="0"/>
          </a:xfrm>
          <a:prstGeom prst="straightConnector1">
            <a:avLst/>
          </a:prstGeom>
          <a:noFill/>
          <a:ln w="9525" cap="flat" cmpd="sng">
            <a:solidFill>
              <a:schemeClr val="dk2"/>
            </a:solidFill>
            <a:prstDash val="solid"/>
            <a:round/>
            <a:headEnd type="none" w="med" len="med"/>
            <a:tailEnd type="triangle" w="med" len="med"/>
          </a:ln>
        </p:spPr>
      </p:cxnSp>
      <p:cxnSp>
        <p:nvCxnSpPr>
          <p:cNvPr id="435" name="Google Shape;435;p39"/>
          <p:cNvCxnSpPr/>
          <p:nvPr/>
        </p:nvCxnSpPr>
        <p:spPr>
          <a:xfrm>
            <a:off x="4186225" y="2367650"/>
            <a:ext cx="333300" cy="0"/>
          </a:xfrm>
          <a:prstGeom prst="straightConnector1">
            <a:avLst/>
          </a:prstGeom>
          <a:noFill/>
          <a:ln w="9525" cap="flat" cmpd="sng">
            <a:solidFill>
              <a:schemeClr val="dk2"/>
            </a:solidFill>
            <a:prstDash val="solid"/>
            <a:round/>
            <a:headEnd type="none" w="med" len="med"/>
            <a:tailEnd type="triangle" w="med" len="med"/>
          </a:ln>
        </p:spPr>
      </p:cxnSp>
      <p:sp>
        <p:nvSpPr>
          <p:cNvPr id="436" name="Google Shape;436;p39"/>
          <p:cNvSpPr txBox="1"/>
          <p:nvPr/>
        </p:nvSpPr>
        <p:spPr>
          <a:xfrm>
            <a:off x="534825" y="2554225"/>
            <a:ext cx="8137200" cy="171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500" b="1">
                <a:solidFill>
                  <a:schemeClr val="accent1"/>
                </a:solidFill>
                <a:latin typeface="Roboto"/>
                <a:ea typeface="Roboto"/>
                <a:cs typeface="Roboto"/>
                <a:sym typeface="Roboto"/>
              </a:rPr>
              <a:t>Remaining Limitations</a:t>
            </a:r>
            <a:endParaRPr sz="1500" b="1">
              <a:solidFill>
                <a:schemeClr val="accent1"/>
              </a:solidFill>
              <a:latin typeface="Roboto"/>
              <a:ea typeface="Roboto"/>
              <a:cs typeface="Roboto"/>
              <a:sym typeface="Roboto"/>
            </a:endParaRPr>
          </a:p>
          <a:p>
            <a:pPr marL="457200" lvl="0" indent="-323850" algn="l" rtl="0">
              <a:lnSpc>
                <a:spcPct val="115000"/>
              </a:lnSpc>
              <a:spcBef>
                <a:spcPts val="1000"/>
              </a:spcBef>
              <a:spcAft>
                <a:spcPts val="0"/>
              </a:spcAft>
              <a:buClr>
                <a:schemeClr val="dk1"/>
              </a:buClr>
              <a:buSzPts val="1500"/>
              <a:buFont typeface="Roboto Light"/>
              <a:buChar char="●"/>
            </a:pPr>
            <a:r>
              <a:rPr lang="en" sz="1500" b="1">
                <a:solidFill>
                  <a:schemeClr val="accent1"/>
                </a:solidFill>
                <a:latin typeface="Roboto"/>
                <a:ea typeface="Roboto"/>
                <a:cs typeface="Roboto"/>
                <a:sym typeface="Roboto"/>
              </a:rPr>
              <a:t>Did not model the</a:t>
            </a:r>
            <a:r>
              <a:rPr lang="en" sz="1500" b="1">
                <a:solidFill>
                  <a:schemeClr val="dk1"/>
                </a:solidFill>
                <a:latin typeface="Roboto"/>
                <a:ea typeface="Roboto"/>
                <a:cs typeface="Roboto"/>
                <a:sym typeface="Roboto"/>
              </a:rPr>
              <a:t> </a:t>
            </a:r>
            <a:r>
              <a:rPr lang="en" sz="1500" b="1">
                <a:solidFill>
                  <a:schemeClr val="accent1"/>
                </a:solidFill>
                <a:latin typeface="Roboto"/>
                <a:ea typeface="Roboto"/>
                <a:cs typeface="Roboto"/>
                <a:sym typeface="Roboto"/>
              </a:rPr>
              <a:t>pathways to diagnosis</a:t>
            </a:r>
            <a:r>
              <a:rPr lang="en" sz="1500">
                <a:solidFill>
                  <a:schemeClr val="dk1"/>
                </a:solidFill>
                <a:latin typeface="Roboto Light"/>
                <a:ea typeface="Roboto Light"/>
                <a:cs typeface="Roboto Light"/>
                <a:sym typeface="Roboto Light"/>
              </a:rPr>
              <a:t>; assumed to be effective.</a:t>
            </a:r>
            <a:endParaRPr sz="1500">
              <a:solidFill>
                <a:schemeClr val="dk1"/>
              </a:solidFill>
              <a:latin typeface="Roboto Light"/>
              <a:ea typeface="Roboto Light"/>
              <a:cs typeface="Roboto Light"/>
              <a:sym typeface="Roboto Light"/>
            </a:endParaRPr>
          </a:p>
          <a:p>
            <a:pPr marL="457200" lvl="0" indent="-323850" algn="l" rtl="0">
              <a:lnSpc>
                <a:spcPct val="115000"/>
              </a:lnSpc>
              <a:spcBef>
                <a:spcPts val="0"/>
              </a:spcBef>
              <a:spcAft>
                <a:spcPts val="0"/>
              </a:spcAft>
              <a:buClr>
                <a:schemeClr val="dk1"/>
              </a:buClr>
              <a:buSzPts val="1500"/>
              <a:buFont typeface="Roboto Light"/>
              <a:buChar char="●"/>
            </a:pPr>
            <a:r>
              <a:rPr lang="en" sz="1500" b="1">
                <a:solidFill>
                  <a:schemeClr val="accent1"/>
                </a:solidFill>
                <a:latin typeface="Roboto"/>
                <a:ea typeface="Roboto"/>
                <a:cs typeface="Roboto"/>
                <a:sym typeface="Roboto"/>
              </a:rPr>
              <a:t>Did not model overdiagnosis</a:t>
            </a:r>
            <a:r>
              <a:rPr lang="en" sz="1500">
                <a:solidFill>
                  <a:schemeClr val="dk1"/>
                </a:solidFill>
                <a:latin typeface="Roboto Light"/>
                <a:ea typeface="Roboto Light"/>
                <a:cs typeface="Roboto Light"/>
                <a:sym typeface="Roboto Light"/>
              </a:rPr>
              <a:t> (cancers that would not surface clinically).</a:t>
            </a:r>
            <a:endParaRPr sz="1500">
              <a:solidFill>
                <a:schemeClr val="dk1"/>
              </a:solidFill>
              <a:latin typeface="Roboto Light"/>
              <a:ea typeface="Roboto Light"/>
              <a:cs typeface="Roboto Light"/>
              <a:sym typeface="Roboto Light"/>
            </a:endParaRPr>
          </a:p>
          <a:p>
            <a:pPr marL="457200" lvl="0" indent="-323850" algn="l" rtl="0">
              <a:lnSpc>
                <a:spcPct val="115000"/>
              </a:lnSpc>
              <a:spcBef>
                <a:spcPts val="0"/>
              </a:spcBef>
              <a:spcAft>
                <a:spcPts val="0"/>
              </a:spcAft>
              <a:buClr>
                <a:schemeClr val="dk1"/>
              </a:buClr>
              <a:buSzPts val="1500"/>
              <a:buFont typeface="Roboto Light"/>
              <a:buChar char="●"/>
            </a:pPr>
            <a:r>
              <a:rPr lang="en" sz="1500">
                <a:solidFill>
                  <a:schemeClr val="dk1"/>
                </a:solidFill>
                <a:latin typeface="Roboto Light"/>
                <a:ea typeface="Roboto Light"/>
                <a:cs typeface="Roboto Light"/>
                <a:sym typeface="Roboto Light"/>
              </a:rPr>
              <a:t>Extrapolated performance from a </a:t>
            </a:r>
            <a:r>
              <a:rPr lang="en" sz="1500" b="1">
                <a:solidFill>
                  <a:schemeClr val="accent1"/>
                </a:solidFill>
                <a:latin typeface="Roboto"/>
                <a:ea typeface="Roboto"/>
                <a:cs typeface="Roboto"/>
                <a:sym typeface="Roboto"/>
              </a:rPr>
              <a:t>case-control</a:t>
            </a:r>
            <a:r>
              <a:rPr lang="en" sz="1500">
                <a:solidFill>
                  <a:schemeClr val="dk1"/>
                </a:solidFill>
                <a:latin typeface="Roboto Light"/>
                <a:ea typeface="Roboto Light"/>
                <a:cs typeface="Roboto Light"/>
                <a:sym typeface="Roboto Light"/>
              </a:rPr>
              <a:t> study to a </a:t>
            </a:r>
            <a:r>
              <a:rPr lang="en" sz="1500" b="1">
                <a:solidFill>
                  <a:schemeClr val="accent1"/>
                </a:solidFill>
                <a:latin typeface="Roboto"/>
                <a:ea typeface="Roboto"/>
                <a:cs typeface="Roboto"/>
                <a:sym typeface="Roboto"/>
              </a:rPr>
              <a:t>preclinical </a:t>
            </a:r>
            <a:r>
              <a:rPr lang="en" sz="1500">
                <a:solidFill>
                  <a:schemeClr val="dk1"/>
                </a:solidFill>
                <a:latin typeface="Roboto Light"/>
                <a:ea typeface="Roboto Light"/>
                <a:cs typeface="Roboto Light"/>
                <a:sym typeface="Roboto Light"/>
              </a:rPr>
              <a:t>domain. </a:t>
            </a:r>
            <a:endParaRPr sz="1500">
              <a:solidFill>
                <a:schemeClr val="dk1"/>
              </a:solidFill>
              <a:latin typeface="Roboto Light"/>
              <a:ea typeface="Roboto Light"/>
              <a:cs typeface="Roboto Light"/>
              <a:sym typeface="Roboto Light"/>
            </a:endParaRPr>
          </a:p>
          <a:p>
            <a:pPr marL="0" lvl="0" indent="0" algn="l" rtl="0">
              <a:spcBef>
                <a:spcPts val="1000"/>
              </a:spcBef>
              <a:spcAft>
                <a:spcPts val="0"/>
              </a:spcAft>
              <a:buNone/>
            </a:pPr>
            <a:endParaRPr>
              <a:latin typeface="Roboto"/>
              <a:ea typeface="Roboto"/>
              <a:cs typeface="Roboto"/>
              <a:sym typeface="Roboto"/>
            </a:endParaRPr>
          </a:p>
        </p:txBody>
      </p:sp>
      <p:sp>
        <p:nvSpPr>
          <p:cNvPr id="437" name="Google Shape;437;p39"/>
          <p:cNvSpPr txBox="1"/>
          <p:nvPr/>
        </p:nvSpPr>
        <p:spPr>
          <a:xfrm>
            <a:off x="620775" y="4362275"/>
            <a:ext cx="7965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cfDNA, cell-free DNA; MCMC, Markov chain Monte Carlo; SEER: Surveillance, Epidemiology, and End Results (National Cancer Institute). </a:t>
            </a:r>
            <a:endParaRPr sz="1000">
              <a:solidFill>
                <a:srgbClr val="949494"/>
              </a:solidFill>
              <a:latin typeface="Roboto"/>
              <a:ea typeface="Roboto"/>
              <a:cs typeface="Roboto"/>
              <a:sym typeface="Roboto"/>
            </a:endParaRPr>
          </a:p>
        </p:txBody>
      </p:sp>
      <p:cxnSp>
        <p:nvCxnSpPr>
          <p:cNvPr id="438" name="Google Shape;438;p39"/>
          <p:cNvCxnSpPr/>
          <p:nvPr/>
        </p:nvCxnSpPr>
        <p:spPr>
          <a:xfrm>
            <a:off x="1864975" y="1537475"/>
            <a:ext cx="333300" cy="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animEffect transition="in" filter="fade">
                                      <p:cBhvr>
                                        <p:cTn id="7" dur="10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0"/>
          <p:cNvSpPr txBox="1">
            <a:spLocks noGrp="1"/>
          </p:cNvSpPr>
          <p:nvPr>
            <p:ph type="body" idx="2"/>
          </p:nvPr>
        </p:nvSpPr>
        <p:spPr>
          <a:xfrm>
            <a:off x="534825" y="608075"/>
            <a:ext cx="8137200" cy="38325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500"/>
              <a:t>Proposed a </a:t>
            </a:r>
            <a:r>
              <a:rPr lang="en" sz="1500" b="1">
                <a:solidFill>
                  <a:schemeClr val="accent1"/>
                </a:solidFill>
                <a:latin typeface="Roboto"/>
                <a:ea typeface="Roboto"/>
                <a:cs typeface="Roboto"/>
                <a:sym typeface="Roboto"/>
              </a:rPr>
              <a:t>novel microsimulation</a:t>
            </a:r>
            <a:r>
              <a:rPr lang="en" sz="1500">
                <a:solidFill>
                  <a:schemeClr val="accent1"/>
                </a:solidFill>
              </a:rPr>
              <a:t> </a:t>
            </a:r>
            <a:r>
              <a:rPr lang="en" sz="1500"/>
              <a:t>modeling to demonstrate potential benefit of adding the MCED test to routine care. </a:t>
            </a:r>
            <a:endParaRPr sz="1500"/>
          </a:p>
          <a:p>
            <a:pPr marL="457200" lvl="0" indent="-323850" algn="l" rtl="0">
              <a:lnSpc>
                <a:spcPct val="115000"/>
              </a:lnSpc>
              <a:spcBef>
                <a:spcPts val="1000"/>
              </a:spcBef>
              <a:spcAft>
                <a:spcPts val="0"/>
              </a:spcAft>
              <a:buSzPts val="1500"/>
              <a:buChar char="●"/>
            </a:pPr>
            <a:r>
              <a:rPr lang="en" sz="1500" b="1">
                <a:solidFill>
                  <a:schemeClr val="accent1"/>
                </a:solidFill>
                <a:latin typeface="Roboto"/>
                <a:ea typeface="Roboto"/>
                <a:cs typeface="Roboto"/>
                <a:sym typeface="Roboto"/>
              </a:rPr>
              <a:t>Early-stage </a:t>
            </a:r>
            <a:r>
              <a:rPr lang="en" sz="1500"/>
              <a:t>cancer detection increased from approximately 62% to </a:t>
            </a:r>
            <a:r>
              <a:rPr lang="en" sz="1500" b="1">
                <a:solidFill>
                  <a:schemeClr val="accent1"/>
                </a:solidFill>
                <a:latin typeface="Roboto"/>
                <a:ea typeface="Roboto"/>
                <a:cs typeface="Roboto"/>
                <a:sym typeface="Roboto"/>
              </a:rPr>
              <a:t>over 76%</a:t>
            </a:r>
            <a:r>
              <a:rPr lang="en" sz="1500"/>
              <a:t>. </a:t>
            </a:r>
            <a:endParaRPr sz="1500"/>
          </a:p>
          <a:p>
            <a:pPr marL="457200" marR="0" lvl="0" indent="-323850" algn="l" rtl="0">
              <a:lnSpc>
                <a:spcPct val="115000"/>
              </a:lnSpc>
              <a:spcBef>
                <a:spcPts val="0"/>
              </a:spcBef>
              <a:spcAft>
                <a:spcPts val="0"/>
              </a:spcAft>
              <a:buSzPts val="1500"/>
              <a:buChar char="●"/>
            </a:pPr>
            <a:r>
              <a:rPr lang="en" sz="1500" b="1">
                <a:solidFill>
                  <a:schemeClr val="accent1"/>
                </a:solidFill>
                <a:latin typeface="Roboto"/>
                <a:ea typeface="Roboto"/>
                <a:cs typeface="Roboto"/>
                <a:sym typeface="Roboto"/>
              </a:rPr>
              <a:t>Relative reduction of late-stage </a:t>
            </a:r>
            <a:r>
              <a:rPr lang="en" sz="1500"/>
              <a:t>cancer was </a:t>
            </a:r>
            <a:r>
              <a:rPr lang="en" sz="1500" b="1">
                <a:solidFill>
                  <a:schemeClr val="accent1"/>
                </a:solidFill>
                <a:latin typeface="Roboto"/>
                <a:ea typeface="Roboto"/>
                <a:cs typeface="Roboto"/>
                <a:sym typeface="Roboto"/>
              </a:rPr>
              <a:t>over 24% (Power&gt;97%).</a:t>
            </a:r>
            <a:r>
              <a:rPr lang="en" sz="1500"/>
              <a:t> </a:t>
            </a:r>
            <a:endParaRPr sz="1500"/>
          </a:p>
          <a:p>
            <a:pPr marL="457200" lvl="0" indent="-323850" algn="l" rtl="0">
              <a:lnSpc>
                <a:spcPct val="115000"/>
              </a:lnSpc>
              <a:spcBef>
                <a:spcPts val="0"/>
              </a:spcBef>
              <a:spcAft>
                <a:spcPts val="0"/>
              </a:spcAft>
              <a:buSzPts val="1500"/>
              <a:buChar char="●"/>
            </a:pPr>
            <a:r>
              <a:rPr lang="en" sz="1500"/>
              <a:t>Estimated </a:t>
            </a:r>
            <a:r>
              <a:rPr lang="en" sz="1500" b="1">
                <a:solidFill>
                  <a:schemeClr val="accent1"/>
                </a:solidFill>
                <a:latin typeface="Roboto"/>
                <a:ea typeface="Roboto"/>
                <a:cs typeface="Roboto"/>
                <a:sym typeface="Roboto"/>
              </a:rPr>
              <a:t>PPV</a:t>
            </a:r>
            <a:r>
              <a:rPr lang="en" sz="1500"/>
              <a:t> was </a:t>
            </a:r>
            <a:r>
              <a:rPr lang="en" sz="1500" b="1">
                <a:solidFill>
                  <a:schemeClr val="accent1"/>
                </a:solidFill>
                <a:latin typeface="Roboto"/>
                <a:ea typeface="Roboto"/>
                <a:cs typeface="Roboto"/>
                <a:sym typeface="Roboto"/>
              </a:rPr>
              <a:t>higher</a:t>
            </a:r>
            <a:r>
              <a:rPr lang="en" sz="1500"/>
              <a:t> than most accepted single cancer screening tests.</a:t>
            </a:r>
            <a:endParaRPr sz="1500"/>
          </a:p>
          <a:p>
            <a:pPr marL="457200" lvl="0" indent="-323850" algn="l" rtl="0">
              <a:lnSpc>
                <a:spcPct val="115000"/>
              </a:lnSpc>
              <a:spcBef>
                <a:spcPts val="0"/>
              </a:spcBef>
              <a:spcAft>
                <a:spcPts val="0"/>
              </a:spcAft>
              <a:buSzPts val="1500"/>
              <a:buChar char="●"/>
            </a:pPr>
            <a:r>
              <a:rPr lang="en" sz="1500"/>
              <a:t>The likelihood of </a:t>
            </a:r>
            <a:r>
              <a:rPr lang="en" sz="1500" b="1">
                <a:solidFill>
                  <a:schemeClr val="accent1"/>
                </a:solidFill>
                <a:latin typeface="Roboto"/>
                <a:ea typeface="Roboto"/>
                <a:cs typeface="Roboto"/>
                <a:sym typeface="Roboto"/>
              </a:rPr>
              <a:t>severe harm</a:t>
            </a:r>
            <a:r>
              <a:rPr lang="en" sz="1500"/>
              <a:t> due to the MCED test was </a:t>
            </a:r>
            <a:r>
              <a:rPr lang="en" sz="1500" b="1">
                <a:solidFill>
                  <a:schemeClr val="accent1"/>
                </a:solidFill>
                <a:latin typeface="Roboto"/>
                <a:ea typeface="Roboto"/>
                <a:cs typeface="Roboto"/>
                <a:sym typeface="Roboto"/>
              </a:rPr>
              <a:t>low</a:t>
            </a:r>
            <a:r>
              <a:rPr lang="en" sz="1500"/>
              <a:t>, with an FP rate of 0.5%. </a:t>
            </a:r>
            <a:endParaRPr sz="1500"/>
          </a:p>
          <a:p>
            <a:pPr marL="0" marR="0" lvl="0" indent="0" algn="l" rtl="0">
              <a:lnSpc>
                <a:spcPct val="115000"/>
              </a:lnSpc>
              <a:spcBef>
                <a:spcPts val="1000"/>
              </a:spcBef>
              <a:spcAft>
                <a:spcPts val="0"/>
              </a:spcAft>
              <a:buNone/>
            </a:pPr>
            <a:r>
              <a:rPr lang="en" sz="1500"/>
              <a:t>Additionally with a much longer follow-up period, </a:t>
            </a:r>
            <a:endParaRPr sz="1500"/>
          </a:p>
          <a:p>
            <a:pPr marL="457200" marR="0" lvl="0" indent="-323850" algn="l" rtl="0">
              <a:lnSpc>
                <a:spcPct val="115000"/>
              </a:lnSpc>
              <a:spcBef>
                <a:spcPts val="1000"/>
              </a:spcBef>
              <a:spcAft>
                <a:spcPts val="0"/>
              </a:spcAft>
              <a:buSzPts val="1500"/>
              <a:buChar char="●"/>
            </a:pPr>
            <a:r>
              <a:rPr lang="en" sz="1500"/>
              <a:t>Stage shift resulted in a </a:t>
            </a:r>
            <a:r>
              <a:rPr lang="en" sz="1500" b="1">
                <a:solidFill>
                  <a:schemeClr val="accent1"/>
                </a:solidFill>
                <a:latin typeface="Roboto"/>
                <a:ea typeface="Roboto"/>
                <a:cs typeface="Roboto"/>
                <a:sym typeface="Roboto"/>
              </a:rPr>
              <a:t>cancer-specific</a:t>
            </a:r>
            <a:r>
              <a:rPr lang="en" sz="1500"/>
              <a:t> </a:t>
            </a:r>
            <a:r>
              <a:rPr lang="en" sz="1500" b="1">
                <a:solidFill>
                  <a:schemeClr val="accent1"/>
                </a:solidFill>
                <a:latin typeface="Roboto"/>
                <a:ea typeface="Roboto"/>
                <a:cs typeface="Roboto"/>
                <a:sym typeface="Roboto"/>
              </a:rPr>
              <a:t>mortality reduction</a:t>
            </a:r>
            <a:r>
              <a:rPr lang="en" sz="1500"/>
              <a:t> of around </a:t>
            </a:r>
            <a:r>
              <a:rPr lang="en" sz="1500" b="1">
                <a:solidFill>
                  <a:schemeClr val="accent1"/>
                </a:solidFill>
                <a:latin typeface="Roboto"/>
                <a:ea typeface="Roboto"/>
                <a:cs typeface="Roboto"/>
                <a:sym typeface="Roboto"/>
              </a:rPr>
              <a:t>20%</a:t>
            </a:r>
            <a:r>
              <a:rPr lang="en" sz="1500"/>
              <a:t>. </a:t>
            </a:r>
            <a:endParaRPr sz="1500"/>
          </a:p>
          <a:p>
            <a:pPr marL="0" marR="0" lvl="0" indent="0" algn="l" rtl="0">
              <a:lnSpc>
                <a:spcPct val="115000"/>
              </a:lnSpc>
              <a:spcBef>
                <a:spcPts val="1000"/>
              </a:spcBef>
              <a:spcAft>
                <a:spcPts val="0"/>
              </a:spcAft>
              <a:buNone/>
            </a:pPr>
            <a:r>
              <a:rPr lang="en" sz="1500" b="1">
                <a:solidFill>
                  <a:schemeClr val="accent1"/>
                </a:solidFill>
                <a:latin typeface="Roboto"/>
                <a:ea typeface="Roboto"/>
                <a:cs typeface="Roboto"/>
                <a:sym typeface="Roboto"/>
              </a:rPr>
              <a:t>Modeling results informed that: </a:t>
            </a:r>
            <a:endParaRPr sz="1500" b="1">
              <a:solidFill>
                <a:schemeClr val="accent1"/>
              </a:solidFill>
              <a:latin typeface="Roboto"/>
              <a:ea typeface="Roboto"/>
              <a:cs typeface="Roboto"/>
              <a:sym typeface="Roboto"/>
            </a:endParaRPr>
          </a:p>
          <a:p>
            <a:pPr marL="0" marR="0" lvl="0" indent="0" algn="l" rtl="0">
              <a:lnSpc>
                <a:spcPct val="115000"/>
              </a:lnSpc>
              <a:spcBef>
                <a:spcPts val="1000"/>
              </a:spcBef>
              <a:spcAft>
                <a:spcPts val="1000"/>
              </a:spcAft>
              <a:buNone/>
            </a:pPr>
            <a:r>
              <a:rPr lang="en" sz="1500" b="1">
                <a:solidFill>
                  <a:schemeClr val="accent1"/>
                </a:solidFill>
                <a:latin typeface="Roboto"/>
                <a:ea typeface="Roboto"/>
                <a:cs typeface="Roboto"/>
                <a:sym typeface="Roboto"/>
              </a:rPr>
              <a:t>A widespread adoption of the MCED test in the UK may help the NHS achieve its Long Term Plan of diagnosing 75% cancers at early stage by 2028, save lives, and improve cancer care. </a:t>
            </a:r>
            <a:endParaRPr sz="1500" b="1">
              <a:solidFill>
                <a:schemeClr val="accent1"/>
              </a:solidFill>
              <a:latin typeface="Roboto"/>
              <a:ea typeface="Roboto"/>
              <a:cs typeface="Roboto"/>
              <a:sym typeface="Roboto"/>
            </a:endParaRPr>
          </a:p>
        </p:txBody>
      </p:sp>
      <p:sp>
        <p:nvSpPr>
          <p:cNvPr id="444" name="Google Shape;444;p40"/>
          <p:cNvSpPr txBox="1">
            <a:spLocks noGrp="1"/>
          </p:cNvSpPr>
          <p:nvPr>
            <p:ph type="title"/>
          </p:nvPr>
        </p:nvSpPr>
        <p:spPr>
          <a:xfrm>
            <a:off x="534835" y="1887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Discussion: </a:t>
            </a:r>
            <a:r>
              <a:rPr lang="en" sz="1800" b="1">
                <a:latin typeface="Roboto"/>
                <a:ea typeface="Roboto"/>
                <a:cs typeface="Roboto"/>
                <a:sym typeface="Roboto"/>
              </a:rPr>
              <a:t>Key Summary</a:t>
            </a:r>
            <a:endParaRPr sz="1800" b="1">
              <a:latin typeface="Roboto"/>
              <a:ea typeface="Roboto"/>
              <a:cs typeface="Roboto"/>
              <a:sym typeface="Roboto"/>
            </a:endParaRPr>
          </a:p>
        </p:txBody>
      </p:sp>
      <p:sp>
        <p:nvSpPr>
          <p:cNvPr id="445" name="Google Shape;445;p40"/>
          <p:cNvSpPr txBox="1"/>
          <p:nvPr/>
        </p:nvSpPr>
        <p:spPr>
          <a:xfrm>
            <a:off x="534825" y="4394225"/>
            <a:ext cx="7965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MCED, Multi-Cancer Early Detection; NHS, National Health Service; PPV, Positive Predictive Value. </a:t>
            </a:r>
            <a:endParaRPr sz="1000">
              <a:solidFill>
                <a:srgbClr val="94949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3">
                                            <p:txEl>
                                              <p:pRg st="0" end="0"/>
                                            </p:txEl>
                                          </p:spTgt>
                                        </p:tgtEl>
                                        <p:attrNameLst>
                                          <p:attrName>style.visibility</p:attrName>
                                        </p:attrNameLst>
                                      </p:cBhvr>
                                      <p:to>
                                        <p:strVal val="visible"/>
                                      </p:to>
                                    </p:set>
                                    <p:animEffect transition="in" filter="fade">
                                      <p:cBhvr>
                                        <p:cTn id="7" dur="1000"/>
                                        <p:tgtEl>
                                          <p:spTgt spid="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3">
                                            <p:txEl>
                                              <p:pRg st="1" end="1"/>
                                            </p:txEl>
                                          </p:spTgt>
                                        </p:tgtEl>
                                        <p:attrNameLst>
                                          <p:attrName>style.visibility</p:attrName>
                                        </p:attrNameLst>
                                      </p:cBhvr>
                                      <p:to>
                                        <p:strVal val="visible"/>
                                      </p:to>
                                    </p:set>
                                    <p:animEffect transition="in" filter="fade">
                                      <p:cBhvr>
                                        <p:cTn id="12" dur="1000"/>
                                        <p:tgtEl>
                                          <p:spTgt spid="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3">
                                            <p:txEl>
                                              <p:pRg st="2" end="2"/>
                                            </p:txEl>
                                          </p:spTgt>
                                        </p:tgtEl>
                                        <p:attrNameLst>
                                          <p:attrName>style.visibility</p:attrName>
                                        </p:attrNameLst>
                                      </p:cBhvr>
                                      <p:to>
                                        <p:strVal val="visible"/>
                                      </p:to>
                                    </p:set>
                                    <p:animEffect transition="in" filter="fade">
                                      <p:cBhvr>
                                        <p:cTn id="17" dur="1000"/>
                                        <p:tgtEl>
                                          <p:spTgt spid="4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3">
                                            <p:txEl>
                                              <p:pRg st="3" end="3"/>
                                            </p:txEl>
                                          </p:spTgt>
                                        </p:tgtEl>
                                        <p:attrNameLst>
                                          <p:attrName>style.visibility</p:attrName>
                                        </p:attrNameLst>
                                      </p:cBhvr>
                                      <p:to>
                                        <p:strVal val="visible"/>
                                      </p:to>
                                    </p:set>
                                    <p:animEffect transition="in" filter="fade">
                                      <p:cBhvr>
                                        <p:cTn id="22" dur="1000"/>
                                        <p:tgtEl>
                                          <p:spTgt spid="4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3">
                                            <p:txEl>
                                              <p:pRg st="4" end="4"/>
                                            </p:txEl>
                                          </p:spTgt>
                                        </p:tgtEl>
                                        <p:attrNameLst>
                                          <p:attrName>style.visibility</p:attrName>
                                        </p:attrNameLst>
                                      </p:cBhvr>
                                      <p:to>
                                        <p:strVal val="visible"/>
                                      </p:to>
                                    </p:set>
                                    <p:animEffect transition="in" filter="fade">
                                      <p:cBhvr>
                                        <p:cTn id="27" dur="1000"/>
                                        <p:tgtEl>
                                          <p:spTgt spid="4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3">
                                            <p:txEl>
                                              <p:pRg st="5" end="5"/>
                                            </p:txEl>
                                          </p:spTgt>
                                        </p:tgtEl>
                                        <p:attrNameLst>
                                          <p:attrName>style.visibility</p:attrName>
                                        </p:attrNameLst>
                                      </p:cBhvr>
                                      <p:to>
                                        <p:strVal val="visible"/>
                                      </p:to>
                                    </p:set>
                                    <p:animEffect transition="in" filter="fade">
                                      <p:cBhvr>
                                        <p:cTn id="32" dur="1000"/>
                                        <p:tgtEl>
                                          <p:spTgt spid="4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43">
                                            <p:txEl>
                                              <p:pRg st="6" end="6"/>
                                            </p:txEl>
                                          </p:spTgt>
                                        </p:tgtEl>
                                        <p:attrNameLst>
                                          <p:attrName>style.visibility</p:attrName>
                                        </p:attrNameLst>
                                      </p:cBhvr>
                                      <p:to>
                                        <p:strVal val="visible"/>
                                      </p:to>
                                    </p:set>
                                    <p:animEffect transition="in" filter="fade">
                                      <p:cBhvr>
                                        <p:cTn id="37" dur="1000"/>
                                        <p:tgtEl>
                                          <p:spTgt spid="4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43">
                                            <p:txEl>
                                              <p:pRg st="7" end="7"/>
                                            </p:txEl>
                                          </p:spTgt>
                                        </p:tgtEl>
                                        <p:attrNameLst>
                                          <p:attrName>style.visibility</p:attrName>
                                        </p:attrNameLst>
                                      </p:cBhvr>
                                      <p:to>
                                        <p:strVal val="visible"/>
                                      </p:to>
                                    </p:set>
                                    <p:animEffect transition="in" filter="fade">
                                      <p:cBhvr>
                                        <p:cTn id="42" dur="1000"/>
                                        <p:tgtEl>
                                          <p:spTgt spid="4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43">
                                            <p:txEl>
                                              <p:pRg st="8" end="8"/>
                                            </p:txEl>
                                          </p:spTgt>
                                        </p:tgtEl>
                                        <p:attrNameLst>
                                          <p:attrName>style.visibility</p:attrName>
                                        </p:attrNameLst>
                                      </p:cBhvr>
                                      <p:to>
                                        <p:strVal val="visible"/>
                                      </p:to>
                                    </p:set>
                                    <p:animEffect transition="in" filter="fade">
                                      <p:cBhvr>
                                        <p:cTn id="47" dur="1000"/>
                                        <p:tgtEl>
                                          <p:spTgt spid="4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41"/>
          <p:cNvSpPr txBox="1">
            <a:spLocks noGrp="1"/>
          </p:cNvSpPr>
          <p:nvPr>
            <p:ph type="body" idx="2"/>
          </p:nvPr>
        </p:nvSpPr>
        <p:spPr>
          <a:xfrm>
            <a:off x="534825" y="684275"/>
            <a:ext cx="8137200" cy="3832500"/>
          </a:xfrm>
          <a:prstGeom prst="rect">
            <a:avLst/>
          </a:prstGeom>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SzPts val="1500"/>
              <a:buChar char="●"/>
            </a:pPr>
            <a:r>
              <a:rPr lang="en" sz="1500"/>
              <a:t>We thank </a:t>
            </a:r>
            <a:r>
              <a:rPr lang="en" sz="1500" b="1">
                <a:solidFill>
                  <a:schemeClr val="accent1"/>
                </a:solidFill>
                <a:latin typeface="Roboto"/>
                <a:ea typeface="Roboto"/>
                <a:cs typeface="Roboto"/>
                <a:sym typeface="Roboto"/>
              </a:rPr>
              <a:t>Dr. Christina A. Clarke</a:t>
            </a:r>
            <a:r>
              <a:rPr lang="en" sz="1500"/>
              <a:t> for obtaining the SEER incidence and survival data. </a:t>
            </a:r>
            <a:endParaRPr sz="1500"/>
          </a:p>
          <a:p>
            <a:pPr marL="457200" lvl="0" indent="-323850" algn="l" rtl="0">
              <a:lnSpc>
                <a:spcPct val="115000"/>
              </a:lnSpc>
              <a:spcBef>
                <a:spcPts val="0"/>
              </a:spcBef>
              <a:spcAft>
                <a:spcPts val="0"/>
              </a:spcAft>
              <a:buSzPts val="1500"/>
              <a:buChar char="●"/>
            </a:pPr>
            <a:r>
              <a:rPr lang="en" sz="1500"/>
              <a:t>We thank </a:t>
            </a:r>
            <a:r>
              <a:rPr lang="en" sz="1500" b="1">
                <a:solidFill>
                  <a:schemeClr val="accent1"/>
                </a:solidFill>
                <a:latin typeface="Roboto"/>
                <a:ea typeface="Roboto"/>
                <a:cs typeface="Roboto"/>
                <a:sym typeface="Roboto"/>
              </a:rPr>
              <a:t>Dr. Stephannie Shih</a:t>
            </a:r>
            <a:r>
              <a:rPr lang="en" sz="1500"/>
              <a:t> for assistance in generating the tables and figures. </a:t>
            </a:r>
            <a:endParaRPr sz="1500"/>
          </a:p>
          <a:p>
            <a:pPr marL="457200" lvl="0" indent="-323850" algn="l" rtl="0">
              <a:lnSpc>
                <a:spcPct val="115000"/>
              </a:lnSpc>
              <a:spcBef>
                <a:spcPts val="0"/>
              </a:spcBef>
              <a:spcAft>
                <a:spcPts val="0"/>
              </a:spcAft>
              <a:buSzPts val="1500"/>
              <a:buChar char="●"/>
            </a:pPr>
            <a:r>
              <a:rPr lang="en" sz="1500"/>
              <a:t>We thank </a:t>
            </a:r>
            <a:r>
              <a:rPr lang="en" sz="1500" b="1">
                <a:solidFill>
                  <a:schemeClr val="accent1"/>
                </a:solidFill>
                <a:latin typeface="Roboto"/>
                <a:ea typeface="Roboto"/>
                <a:cs typeface="Roboto"/>
                <a:sym typeface="Roboto"/>
              </a:rPr>
              <a:t>Drs. Arash Jamshidi, Deepshikha Bhandari, Megan Hall, Amy Sinor-Anderson, I-Zu Huang, Phillip Kiefer, Nathan Hunkapiller, Harpal Kumar</a:t>
            </a:r>
            <a:r>
              <a:rPr lang="en" sz="1500"/>
              <a:t> and </a:t>
            </a:r>
            <a:r>
              <a:rPr lang="en" sz="1500" b="1">
                <a:solidFill>
                  <a:schemeClr val="accent1"/>
                </a:solidFill>
                <a:latin typeface="Roboto"/>
                <a:ea typeface="Roboto"/>
                <a:cs typeface="Roboto"/>
                <a:sym typeface="Roboto"/>
              </a:rPr>
              <a:t>Josh Ofman</a:t>
            </a:r>
            <a:r>
              <a:rPr lang="en" sz="1500"/>
              <a:t> for their constructive comments. </a:t>
            </a:r>
            <a:endParaRPr sz="1500"/>
          </a:p>
        </p:txBody>
      </p:sp>
      <p:sp>
        <p:nvSpPr>
          <p:cNvPr id="451" name="Google Shape;451;p41"/>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Acknowledgement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534834" y="3411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Overview</a:t>
            </a:r>
            <a:endParaRPr/>
          </a:p>
        </p:txBody>
      </p:sp>
      <p:sp>
        <p:nvSpPr>
          <p:cNvPr id="220" name="Google Shape;220;p22"/>
          <p:cNvSpPr/>
          <p:nvPr/>
        </p:nvSpPr>
        <p:spPr>
          <a:xfrm>
            <a:off x="304763" y="2303150"/>
            <a:ext cx="1640100" cy="695100"/>
          </a:xfrm>
          <a:prstGeom prst="roundRect">
            <a:avLst>
              <a:gd name="adj" fmla="val 0"/>
            </a:avLst>
          </a:prstGeom>
          <a:solidFill>
            <a:srgbClr val="FFFFFF">
              <a:alpha val="5421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b="1">
                <a:solidFill>
                  <a:schemeClr val="accent1"/>
                </a:solidFill>
                <a:latin typeface="Roboto"/>
                <a:ea typeface="Roboto"/>
                <a:cs typeface="Roboto"/>
                <a:sym typeface="Roboto"/>
              </a:rPr>
              <a:t>Single blood draw</a:t>
            </a:r>
            <a:endParaRPr>
              <a:solidFill>
                <a:schemeClr val="accent1"/>
              </a:solidFill>
              <a:latin typeface="Roboto Light"/>
              <a:ea typeface="Roboto Light"/>
              <a:cs typeface="Roboto Light"/>
              <a:sym typeface="Roboto Light"/>
            </a:endParaRPr>
          </a:p>
        </p:txBody>
      </p:sp>
      <p:sp>
        <p:nvSpPr>
          <p:cNvPr id="221" name="Google Shape;221;p22"/>
          <p:cNvSpPr/>
          <p:nvPr/>
        </p:nvSpPr>
        <p:spPr>
          <a:xfrm>
            <a:off x="3673100" y="3065300"/>
            <a:ext cx="2213400" cy="1042200"/>
          </a:xfrm>
          <a:prstGeom prst="roundRect">
            <a:avLst>
              <a:gd name="adj" fmla="val 0"/>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a:solidFill>
                  <a:schemeClr val="accent1"/>
                </a:solidFill>
                <a:latin typeface="Roboto Light"/>
                <a:ea typeface="Roboto Light"/>
                <a:cs typeface="Roboto Light"/>
                <a:sym typeface="Roboto Light"/>
              </a:rPr>
              <a:t>Designed to detect </a:t>
            </a:r>
            <a:r>
              <a:rPr lang="en" b="1">
                <a:solidFill>
                  <a:schemeClr val="accent1"/>
                </a:solidFill>
                <a:latin typeface="Roboto"/>
                <a:ea typeface="Roboto"/>
                <a:cs typeface="Roboto"/>
                <a:sym typeface="Roboto"/>
              </a:rPr>
              <a:t>many lethal cancers, including unscreened types</a:t>
            </a:r>
            <a:endParaRPr>
              <a:solidFill>
                <a:schemeClr val="accent1"/>
              </a:solidFill>
              <a:latin typeface="Roboto Medium"/>
              <a:ea typeface="Roboto Medium"/>
              <a:cs typeface="Roboto Medium"/>
              <a:sym typeface="Roboto Medium"/>
            </a:endParaRPr>
          </a:p>
        </p:txBody>
      </p:sp>
      <p:sp>
        <p:nvSpPr>
          <p:cNvPr id="222" name="Google Shape;222;p22"/>
          <p:cNvSpPr txBox="1"/>
          <p:nvPr/>
        </p:nvSpPr>
        <p:spPr>
          <a:xfrm>
            <a:off x="7201425" y="135434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3" name="Google Shape;223;p22"/>
          <p:cNvSpPr txBox="1"/>
          <p:nvPr/>
        </p:nvSpPr>
        <p:spPr>
          <a:xfrm>
            <a:off x="7201425" y="148769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4" name="Google Shape;224;p22"/>
          <p:cNvSpPr txBox="1"/>
          <p:nvPr/>
        </p:nvSpPr>
        <p:spPr>
          <a:xfrm>
            <a:off x="7201425" y="162104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5" name="Google Shape;225;p22"/>
          <p:cNvSpPr txBox="1"/>
          <p:nvPr/>
        </p:nvSpPr>
        <p:spPr>
          <a:xfrm>
            <a:off x="7201425" y="175439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6" name="Google Shape;226;p22"/>
          <p:cNvSpPr txBox="1"/>
          <p:nvPr/>
        </p:nvSpPr>
        <p:spPr>
          <a:xfrm>
            <a:off x="7201425" y="188774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7" name="Google Shape;227;p22"/>
          <p:cNvSpPr txBox="1"/>
          <p:nvPr/>
        </p:nvSpPr>
        <p:spPr>
          <a:xfrm>
            <a:off x="7201425" y="202109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8" name="Google Shape;228;p22"/>
          <p:cNvSpPr txBox="1"/>
          <p:nvPr/>
        </p:nvSpPr>
        <p:spPr>
          <a:xfrm>
            <a:off x="7221675" y="2323815"/>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29" name="Google Shape;229;p22"/>
          <p:cNvSpPr txBox="1"/>
          <p:nvPr/>
        </p:nvSpPr>
        <p:spPr>
          <a:xfrm>
            <a:off x="7221675" y="2457165"/>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30" name="Google Shape;230;p22"/>
          <p:cNvSpPr txBox="1"/>
          <p:nvPr/>
        </p:nvSpPr>
        <p:spPr>
          <a:xfrm>
            <a:off x="7201425" y="2154440"/>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sp>
        <p:nvSpPr>
          <p:cNvPr id="231" name="Google Shape;231;p22"/>
          <p:cNvSpPr txBox="1"/>
          <p:nvPr/>
        </p:nvSpPr>
        <p:spPr>
          <a:xfrm>
            <a:off x="7221675" y="2544928"/>
            <a:ext cx="261900" cy="1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a:latin typeface="Roboto"/>
              <a:ea typeface="Roboto"/>
              <a:cs typeface="Roboto"/>
              <a:sym typeface="Roboto"/>
            </a:endParaRPr>
          </a:p>
        </p:txBody>
      </p:sp>
      <p:grpSp>
        <p:nvGrpSpPr>
          <p:cNvPr id="232" name="Google Shape;232;p22"/>
          <p:cNvGrpSpPr/>
          <p:nvPr/>
        </p:nvGrpSpPr>
        <p:grpSpPr>
          <a:xfrm>
            <a:off x="5083312" y="1147845"/>
            <a:ext cx="1456209" cy="1005711"/>
            <a:chOff x="5356200" y="1099875"/>
            <a:chExt cx="1433700" cy="1218600"/>
          </a:xfrm>
        </p:grpSpPr>
        <p:cxnSp>
          <p:nvCxnSpPr>
            <p:cNvPr id="233" name="Google Shape;233;p22"/>
            <p:cNvCxnSpPr/>
            <p:nvPr/>
          </p:nvCxnSpPr>
          <p:spPr>
            <a:xfrm rot="10800000" flipH="1">
              <a:off x="5356200" y="1099875"/>
              <a:ext cx="1433700" cy="6102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4" name="Google Shape;234;p22"/>
            <p:cNvCxnSpPr/>
            <p:nvPr/>
          </p:nvCxnSpPr>
          <p:spPr>
            <a:xfrm rot="10800000" flipH="1">
              <a:off x="5356200" y="1232925"/>
              <a:ext cx="1433700" cy="4773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5" name="Google Shape;235;p22"/>
            <p:cNvCxnSpPr/>
            <p:nvPr/>
          </p:nvCxnSpPr>
          <p:spPr>
            <a:xfrm rot="10800000" flipH="1">
              <a:off x="5356200" y="1366575"/>
              <a:ext cx="1433700" cy="3435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6" name="Google Shape;236;p22"/>
            <p:cNvCxnSpPr/>
            <p:nvPr/>
          </p:nvCxnSpPr>
          <p:spPr>
            <a:xfrm rot="10800000" flipH="1">
              <a:off x="5356200" y="1499625"/>
              <a:ext cx="1433700" cy="2106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7" name="Google Shape;237;p22"/>
            <p:cNvCxnSpPr/>
            <p:nvPr/>
          </p:nvCxnSpPr>
          <p:spPr>
            <a:xfrm rot="10800000" flipH="1">
              <a:off x="5356200" y="1632975"/>
              <a:ext cx="1433700" cy="771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8" name="Google Shape;238;p22"/>
            <p:cNvCxnSpPr/>
            <p:nvPr/>
          </p:nvCxnSpPr>
          <p:spPr>
            <a:xfrm>
              <a:off x="5356200" y="1710075"/>
              <a:ext cx="1433700" cy="1893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39" name="Google Shape;239;p22"/>
            <p:cNvCxnSpPr/>
            <p:nvPr/>
          </p:nvCxnSpPr>
          <p:spPr>
            <a:xfrm>
              <a:off x="5356200" y="1710225"/>
              <a:ext cx="1433700" cy="3234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40" name="Google Shape;240;p22"/>
            <p:cNvCxnSpPr/>
            <p:nvPr/>
          </p:nvCxnSpPr>
          <p:spPr>
            <a:xfrm>
              <a:off x="5356200" y="1710075"/>
              <a:ext cx="1433700" cy="4563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41" name="Google Shape;241;p22"/>
            <p:cNvCxnSpPr/>
            <p:nvPr/>
          </p:nvCxnSpPr>
          <p:spPr>
            <a:xfrm>
              <a:off x="5356200" y="1710225"/>
              <a:ext cx="1433700" cy="56400"/>
            </a:xfrm>
            <a:prstGeom prst="curvedConnector3">
              <a:avLst>
                <a:gd name="adj1" fmla="val 50000"/>
              </a:avLst>
            </a:prstGeom>
            <a:noFill/>
            <a:ln w="38100" cap="flat" cmpd="sng">
              <a:solidFill>
                <a:schemeClr val="accent4"/>
              </a:solidFill>
              <a:prstDash val="solid"/>
              <a:round/>
              <a:headEnd type="none" w="med" len="med"/>
              <a:tailEnd type="none" w="med" len="med"/>
            </a:ln>
          </p:spPr>
        </p:cxnSp>
        <p:cxnSp>
          <p:nvCxnSpPr>
            <p:cNvPr id="242" name="Google Shape;242;p22"/>
            <p:cNvCxnSpPr/>
            <p:nvPr/>
          </p:nvCxnSpPr>
          <p:spPr>
            <a:xfrm>
              <a:off x="5356200" y="1710075"/>
              <a:ext cx="1433700" cy="608400"/>
            </a:xfrm>
            <a:prstGeom prst="curvedConnector3">
              <a:avLst>
                <a:gd name="adj1" fmla="val 50000"/>
              </a:avLst>
            </a:prstGeom>
            <a:noFill/>
            <a:ln w="38100" cap="flat" cmpd="sng">
              <a:solidFill>
                <a:schemeClr val="accent4"/>
              </a:solidFill>
              <a:prstDash val="solid"/>
              <a:round/>
              <a:headEnd type="none" w="med" len="med"/>
              <a:tailEnd type="none" w="med" len="med"/>
            </a:ln>
          </p:spPr>
        </p:cxnSp>
      </p:grpSp>
      <p:sp>
        <p:nvSpPr>
          <p:cNvPr id="243" name="Google Shape;243;p22"/>
          <p:cNvSpPr/>
          <p:nvPr/>
        </p:nvSpPr>
        <p:spPr>
          <a:xfrm>
            <a:off x="6023575" y="2393213"/>
            <a:ext cx="3058200" cy="558300"/>
          </a:xfrm>
          <a:prstGeom prst="roundRect">
            <a:avLst>
              <a:gd name="adj" fmla="val 0"/>
            </a:avLst>
          </a:prstGeom>
          <a:solidFill>
            <a:srgbClr val="FFFFFF">
              <a:alpha val="5421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b="1">
                <a:solidFill>
                  <a:schemeClr val="accent1"/>
                </a:solidFill>
                <a:latin typeface="Roboto"/>
                <a:ea typeface="Roboto"/>
                <a:cs typeface="Roboto"/>
                <a:sym typeface="Roboto"/>
              </a:rPr>
              <a:t>50+</a:t>
            </a:r>
            <a:r>
              <a:rPr lang="en">
                <a:solidFill>
                  <a:schemeClr val="accent1"/>
                </a:solidFill>
                <a:latin typeface="Roboto Light"/>
                <a:ea typeface="Roboto Light"/>
                <a:cs typeface="Roboto Light"/>
                <a:sym typeface="Roboto Light"/>
              </a:rPr>
              <a:t> AJCC cancer types</a:t>
            </a:r>
            <a:endParaRPr>
              <a:solidFill>
                <a:schemeClr val="accent1"/>
              </a:solidFill>
              <a:latin typeface="Roboto Medium"/>
              <a:ea typeface="Roboto Medium"/>
              <a:cs typeface="Roboto Medium"/>
              <a:sym typeface="Roboto Medium"/>
            </a:endParaRPr>
          </a:p>
        </p:txBody>
      </p:sp>
      <p:sp>
        <p:nvSpPr>
          <p:cNvPr id="244" name="Google Shape;244;p22"/>
          <p:cNvSpPr/>
          <p:nvPr/>
        </p:nvSpPr>
        <p:spPr>
          <a:xfrm>
            <a:off x="6228025" y="3067725"/>
            <a:ext cx="2649300" cy="1042200"/>
          </a:xfrm>
          <a:prstGeom prst="roundRect">
            <a:avLst>
              <a:gd name="adj" fmla="val 0"/>
            </a:avLst>
          </a:prstGeom>
          <a:solidFill>
            <a:srgbClr val="FFFFFF">
              <a:alpha val="5421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b="1">
                <a:solidFill>
                  <a:schemeClr val="accent1"/>
                </a:solidFill>
                <a:latin typeface="Roboto"/>
                <a:ea typeface="Roboto"/>
                <a:cs typeface="Roboto"/>
                <a:sym typeface="Roboto"/>
              </a:rPr>
              <a:t>High specificity (99.5%) </a:t>
            </a:r>
            <a:endParaRPr>
              <a:solidFill>
                <a:schemeClr val="accent1"/>
              </a:solidFill>
              <a:latin typeface="Roboto Light"/>
              <a:ea typeface="Roboto Light"/>
              <a:cs typeface="Roboto Light"/>
              <a:sym typeface="Roboto Light"/>
            </a:endParaRPr>
          </a:p>
          <a:p>
            <a:pPr marL="0" marR="0" lvl="0" indent="0" algn="ctr" rtl="0">
              <a:lnSpc>
                <a:spcPct val="100000"/>
              </a:lnSpc>
              <a:spcBef>
                <a:spcPts val="0"/>
              </a:spcBef>
              <a:spcAft>
                <a:spcPts val="0"/>
              </a:spcAft>
              <a:buNone/>
            </a:pPr>
            <a:r>
              <a:rPr lang="en">
                <a:solidFill>
                  <a:schemeClr val="accent1"/>
                </a:solidFill>
                <a:latin typeface="Roboto Light"/>
                <a:ea typeface="Roboto Light"/>
                <a:cs typeface="Roboto Light"/>
                <a:sym typeface="Roboto Light"/>
              </a:rPr>
              <a:t>minimizes false positives and unnecessary work-ups</a:t>
            </a:r>
            <a:r>
              <a:rPr lang="en" b="1">
                <a:solidFill>
                  <a:schemeClr val="accent1"/>
                </a:solidFill>
                <a:latin typeface="Roboto"/>
                <a:ea typeface="Roboto"/>
                <a:cs typeface="Roboto"/>
                <a:sym typeface="Roboto"/>
              </a:rPr>
              <a:t> </a:t>
            </a:r>
            <a:endParaRPr>
              <a:solidFill>
                <a:schemeClr val="accent1"/>
              </a:solidFill>
              <a:latin typeface="Roboto Medium"/>
              <a:ea typeface="Roboto Medium"/>
              <a:cs typeface="Roboto Medium"/>
              <a:sym typeface="Roboto Medium"/>
            </a:endParaRPr>
          </a:p>
        </p:txBody>
      </p:sp>
      <p:pic>
        <p:nvPicPr>
          <p:cNvPr id="245" name="Google Shape;245;p22" descr="vectors-40.png"/>
          <p:cNvPicPr preferRelativeResize="0"/>
          <p:nvPr/>
        </p:nvPicPr>
        <p:blipFill rotWithShape="1">
          <a:blip r:embed="rId3">
            <a:alphaModFix/>
          </a:blip>
          <a:srcRect l="22628" t="19321" r="25364" b="21590"/>
          <a:stretch/>
        </p:blipFill>
        <p:spPr>
          <a:xfrm>
            <a:off x="2822288" y="1403199"/>
            <a:ext cx="634046" cy="695100"/>
          </a:xfrm>
          <a:prstGeom prst="rect">
            <a:avLst/>
          </a:prstGeom>
          <a:noFill/>
          <a:ln>
            <a:noFill/>
          </a:ln>
        </p:spPr>
      </p:pic>
      <p:pic>
        <p:nvPicPr>
          <p:cNvPr id="246" name="Google Shape;246;p22"/>
          <p:cNvPicPr preferRelativeResize="0"/>
          <p:nvPr/>
        </p:nvPicPr>
        <p:blipFill>
          <a:blip r:embed="rId4">
            <a:alphaModFix/>
          </a:blip>
          <a:stretch>
            <a:fillRect/>
          </a:stretch>
        </p:blipFill>
        <p:spPr>
          <a:xfrm>
            <a:off x="4330378" y="1395461"/>
            <a:ext cx="565097" cy="558204"/>
          </a:xfrm>
          <a:prstGeom prst="rect">
            <a:avLst/>
          </a:prstGeom>
          <a:noFill/>
          <a:ln>
            <a:noFill/>
          </a:ln>
        </p:spPr>
      </p:pic>
      <p:pic>
        <p:nvPicPr>
          <p:cNvPr id="247" name="Google Shape;247;p22"/>
          <p:cNvPicPr preferRelativeResize="0"/>
          <p:nvPr/>
        </p:nvPicPr>
        <p:blipFill rotWithShape="1">
          <a:blip r:embed="rId5">
            <a:alphaModFix/>
          </a:blip>
          <a:srcRect/>
          <a:stretch/>
        </p:blipFill>
        <p:spPr>
          <a:xfrm>
            <a:off x="3520940" y="1340201"/>
            <a:ext cx="621611" cy="668714"/>
          </a:xfrm>
          <a:prstGeom prst="rect">
            <a:avLst/>
          </a:prstGeom>
          <a:noFill/>
          <a:ln>
            <a:noFill/>
          </a:ln>
        </p:spPr>
      </p:pic>
      <p:sp>
        <p:nvSpPr>
          <p:cNvPr id="248" name="Google Shape;248;p22"/>
          <p:cNvSpPr/>
          <p:nvPr/>
        </p:nvSpPr>
        <p:spPr>
          <a:xfrm>
            <a:off x="266675" y="3065300"/>
            <a:ext cx="2989800" cy="1042200"/>
          </a:xfrm>
          <a:prstGeom prst="roundRect">
            <a:avLst>
              <a:gd name="adj" fmla="val 0"/>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a:solidFill>
                  <a:schemeClr val="accent1"/>
                </a:solidFill>
                <a:latin typeface="Roboto Light"/>
                <a:ea typeface="Roboto Light"/>
                <a:cs typeface="Roboto Light"/>
                <a:sym typeface="Roboto Light"/>
              </a:rPr>
              <a:t>Test is </a:t>
            </a:r>
            <a:r>
              <a:rPr lang="en" b="1">
                <a:solidFill>
                  <a:schemeClr val="accent1"/>
                </a:solidFill>
                <a:latin typeface="Roboto"/>
                <a:ea typeface="Roboto"/>
                <a:cs typeface="Roboto"/>
                <a:sym typeface="Roboto"/>
              </a:rPr>
              <a:t>intended to complement guideline-recommended screening</a:t>
            </a:r>
            <a:r>
              <a:rPr lang="en">
                <a:solidFill>
                  <a:schemeClr val="accent1"/>
                </a:solidFill>
                <a:latin typeface="Roboto Light"/>
                <a:ea typeface="Roboto Light"/>
                <a:cs typeface="Roboto Light"/>
                <a:sym typeface="Roboto Light"/>
              </a:rPr>
              <a:t> </a:t>
            </a:r>
            <a:br>
              <a:rPr lang="en">
                <a:solidFill>
                  <a:schemeClr val="accent1"/>
                </a:solidFill>
                <a:latin typeface="Roboto Light"/>
                <a:ea typeface="Roboto Light"/>
                <a:cs typeface="Roboto Light"/>
                <a:sym typeface="Roboto Light"/>
              </a:rPr>
            </a:br>
            <a:r>
              <a:rPr lang="en">
                <a:solidFill>
                  <a:schemeClr val="accent1"/>
                </a:solidFill>
                <a:latin typeface="Roboto Light"/>
                <a:ea typeface="Roboto Light"/>
                <a:cs typeface="Roboto Light"/>
                <a:sym typeface="Roboto Light"/>
              </a:rPr>
              <a:t>(eg, mammography)</a:t>
            </a:r>
            <a:endParaRPr>
              <a:solidFill>
                <a:schemeClr val="accent1"/>
              </a:solidFill>
              <a:latin typeface="Roboto Light"/>
              <a:ea typeface="Roboto Light"/>
              <a:cs typeface="Roboto Light"/>
              <a:sym typeface="Roboto Light"/>
            </a:endParaRPr>
          </a:p>
        </p:txBody>
      </p:sp>
      <p:sp>
        <p:nvSpPr>
          <p:cNvPr id="249" name="Google Shape;249;p22"/>
          <p:cNvSpPr/>
          <p:nvPr/>
        </p:nvSpPr>
        <p:spPr>
          <a:xfrm>
            <a:off x="2417838" y="2342275"/>
            <a:ext cx="2827800" cy="610500"/>
          </a:xfrm>
          <a:prstGeom prst="roundRect">
            <a:avLst>
              <a:gd name="adj" fmla="val 0"/>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a:solidFill>
                  <a:srgbClr val="612B5B"/>
                </a:solidFill>
                <a:latin typeface="Roboto Light"/>
                <a:ea typeface="Roboto Light"/>
                <a:cs typeface="Roboto Light"/>
                <a:sym typeface="Roboto Light"/>
              </a:rPr>
              <a:t>Detect cancer signal with </a:t>
            </a:r>
            <a:r>
              <a:rPr lang="en" b="1">
                <a:solidFill>
                  <a:srgbClr val="612B5B"/>
                </a:solidFill>
                <a:latin typeface="Roboto"/>
                <a:ea typeface="Roboto"/>
                <a:cs typeface="Roboto"/>
                <a:sym typeface="Roboto"/>
              </a:rPr>
              <a:t>targeted methylation sequencing</a:t>
            </a:r>
            <a:r>
              <a:rPr lang="en">
                <a:solidFill>
                  <a:srgbClr val="612B5B"/>
                </a:solidFill>
                <a:latin typeface="Roboto Light"/>
                <a:ea typeface="Roboto Light"/>
                <a:cs typeface="Roboto Light"/>
                <a:sym typeface="Roboto Light"/>
              </a:rPr>
              <a:t> and</a:t>
            </a:r>
            <a:r>
              <a:rPr lang="en" b="1">
                <a:solidFill>
                  <a:srgbClr val="612B5B"/>
                </a:solidFill>
                <a:latin typeface="Roboto"/>
                <a:ea typeface="Roboto"/>
                <a:cs typeface="Roboto"/>
                <a:sym typeface="Roboto"/>
              </a:rPr>
              <a:t> machine-learning</a:t>
            </a:r>
            <a:r>
              <a:rPr lang="en">
                <a:solidFill>
                  <a:srgbClr val="612B5B"/>
                </a:solidFill>
                <a:latin typeface="Roboto Light"/>
                <a:ea typeface="Roboto Light"/>
                <a:cs typeface="Roboto Light"/>
                <a:sym typeface="Roboto Light"/>
              </a:rPr>
              <a:t> classifiers</a:t>
            </a:r>
            <a:endParaRPr>
              <a:solidFill>
                <a:srgbClr val="612B5B"/>
              </a:solidFill>
              <a:latin typeface="Roboto Light"/>
              <a:ea typeface="Roboto Light"/>
              <a:cs typeface="Roboto Light"/>
              <a:sym typeface="Roboto Light"/>
            </a:endParaRPr>
          </a:p>
        </p:txBody>
      </p:sp>
      <p:cxnSp>
        <p:nvCxnSpPr>
          <p:cNvPr id="250" name="Google Shape;250;p22"/>
          <p:cNvCxnSpPr/>
          <p:nvPr/>
        </p:nvCxnSpPr>
        <p:spPr>
          <a:xfrm>
            <a:off x="1848400" y="1697525"/>
            <a:ext cx="627000" cy="2400"/>
          </a:xfrm>
          <a:prstGeom prst="straightConnector1">
            <a:avLst/>
          </a:prstGeom>
          <a:noFill/>
          <a:ln w="28575" cap="flat" cmpd="sng">
            <a:solidFill>
              <a:schemeClr val="lt2"/>
            </a:solidFill>
            <a:prstDash val="solid"/>
            <a:round/>
            <a:headEnd type="none" w="med" len="med"/>
            <a:tailEnd type="triangle" w="med" len="med"/>
          </a:ln>
        </p:spPr>
      </p:cxnSp>
      <p:pic>
        <p:nvPicPr>
          <p:cNvPr id="251" name="Google Shape;251;p22"/>
          <p:cNvPicPr preferRelativeResize="0"/>
          <p:nvPr/>
        </p:nvPicPr>
        <p:blipFill>
          <a:blip r:embed="rId6">
            <a:alphaModFix/>
          </a:blip>
          <a:stretch>
            <a:fillRect/>
          </a:stretch>
        </p:blipFill>
        <p:spPr>
          <a:xfrm>
            <a:off x="873700" y="1315186"/>
            <a:ext cx="502219" cy="695045"/>
          </a:xfrm>
          <a:prstGeom prst="rect">
            <a:avLst/>
          </a:prstGeom>
          <a:noFill/>
          <a:ln>
            <a:noFill/>
          </a:ln>
        </p:spPr>
      </p:pic>
      <p:grpSp>
        <p:nvGrpSpPr>
          <p:cNvPr id="252" name="Google Shape;252;p22"/>
          <p:cNvGrpSpPr/>
          <p:nvPr/>
        </p:nvGrpSpPr>
        <p:grpSpPr>
          <a:xfrm>
            <a:off x="6539528" y="1088726"/>
            <a:ext cx="2122868" cy="1147938"/>
            <a:chOff x="2952750" y="1099322"/>
            <a:chExt cx="2586025" cy="1392453"/>
          </a:xfrm>
        </p:grpSpPr>
        <p:sp>
          <p:nvSpPr>
            <p:cNvPr id="253" name="Google Shape;253;p22"/>
            <p:cNvSpPr txBox="1"/>
            <p:nvPr/>
          </p:nvSpPr>
          <p:spPr>
            <a:xfrm>
              <a:off x="3423550" y="1099322"/>
              <a:ext cx="13737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2"/>
                  </a:solidFill>
                  <a:latin typeface="Roboto Light"/>
                  <a:ea typeface="Roboto Light"/>
                  <a:cs typeface="Roboto Light"/>
                  <a:sym typeface="Roboto Light"/>
                </a:rPr>
                <a:t>Colorectal</a:t>
              </a:r>
              <a:endParaRPr sz="1500">
                <a:solidFill>
                  <a:schemeClr val="accent2"/>
                </a:solidFill>
                <a:latin typeface="Roboto Light"/>
                <a:ea typeface="Roboto Light"/>
                <a:cs typeface="Roboto Light"/>
                <a:sym typeface="Roboto Light"/>
              </a:endParaRPr>
            </a:p>
          </p:txBody>
        </p:sp>
        <p:sp>
          <p:nvSpPr>
            <p:cNvPr id="254" name="Google Shape;254;p22"/>
            <p:cNvSpPr txBox="1"/>
            <p:nvPr/>
          </p:nvSpPr>
          <p:spPr>
            <a:xfrm>
              <a:off x="4015600" y="1313550"/>
              <a:ext cx="12885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1"/>
                  </a:solidFill>
                  <a:latin typeface="Roboto Light"/>
                  <a:ea typeface="Roboto Light"/>
                  <a:cs typeface="Roboto Light"/>
                  <a:sym typeface="Roboto Light"/>
                </a:rPr>
                <a:t>Head &amp; Neck</a:t>
              </a:r>
              <a:endParaRPr sz="1100">
                <a:solidFill>
                  <a:schemeClr val="accent1"/>
                </a:solidFill>
                <a:latin typeface="Roboto Light"/>
                <a:ea typeface="Roboto Light"/>
                <a:cs typeface="Roboto Light"/>
                <a:sym typeface="Roboto Light"/>
              </a:endParaRPr>
            </a:p>
          </p:txBody>
        </p:sp>
        <p:sp>
          <p:nvSpPr>
            <p:cNvPr id="255" name="Google Shape;255;p22"/>
            <p:cNvSpPr txBox="1"/>
            <p:nvPr/>
          </p:nvSpPr>
          <p:spPr>
            <a:xfrm>
              <a:off x="2952750" y="1313550"/>
              <a:ext cx="11739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3"/>
                  </a:solidFill>
                  <a:latin typeface="Roboto Light"/>
                  <a:ea typeface="Roboto Light"/>
                  <a:cs typeface="Roboto Light"/>
                  <a:sym typeface="Roboto Light"/>
                </a:rPr>
                <a:t>Esophageal</a:t>
              </a:r>
              <a:endParaRPr sz="1100">
                <a:solidFill>
                  <a:schemeClr val="accent3"/>
                </a:solidFill>
                <a:latin typeface="Roboto Light"/>
                <a:ea typeface="Roboto Light"/>
                <a:cs typeface="Roboto Light"/>
                <a:sym typeface="Roboto Light"/>
              </a:endParaRPr>
            </a:p>
          </p:txBody>
        </p:sp>
        <p:sp>
          <p:nvSpPr>
            <p:cNvPr id="256" name="Google Shape;256;p22"/>
            <p:cNvSpPr txBox="1"/>
            <p:nvPr/>
          </p:nvSpPr>
          <p:spPr>
            <a:xfrm>
              <a:off x="4293688" y="1491000"/>
              <a:ext cx="11451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2"/>
                  </a:solidFill>
                  <a:latin typeface="Roboto Light"/>
                  <a:ea typeface="Roboto Light"/>
                  <a:cs typeface="Roboto Light"/>
                  <a:sym typeface="Roboto Light"/>
                </a:rPr>
                <a:t>Lymphoma</a:t>
              </a:r>
              <a:endParaRPr sz="1100">
                <a:solidFill>
                  <a:schemeClr val="accent2"/>
                </a:solidFill>
                <a:latin typeface="Roboto Light"/>
                <a:ea typeface="Roboto Light"/>
                <a:cs typeface="Roboto Light"/>
                <a:sym typeface="Roboto Light"/>
              </a:endParaRPr>
            </a:p>
          </p:txBody>
        </p:sp>
        <p:sp>
          <p:nvSpPr>
            <p:cNvPr id="257" name="Google Shape;257;p22"/>
            <p:cNvSpPr txBox="1"/>
            <p:nvPr/>
          </p:nvSpPr>
          <p:spPr>
            <a:xfrm>
              <a:off x="3086500" y="1548600"/>
              <a:ext cx="8319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2"/>
                  </a:solidFill>
                  <a:latin typeface="Roboto Light"/>
                  <a:ea typeface="Roboto Light"/>
                  <a:cs typeface="Roboto Light"/>
                  <a:sym typeface="Roboto Light"/>
                </a:rPr>
                <a:t>Liver</a:t>
              </a:r>
              <a:endParaRPr sz="1500">
                <a:solidFill>
                  <a:schemeClr val="accent2"/>
                </a:solidFill>
                <a:latin typeface="Roboto Light"/>
                <a:ea typeface="Roboto Light"/>
                <a:cs typeface="Roboto Light"/>
                <a:sym typeface="Roboto Light"/>
              </a:endParaRPr>
            </a:p>
          </p:txBody>
        </p:sp>
        <p:sp>
          <p:nvSpPr>
            <p:cNvPr id="258" name="Google Shape;258;p22"/>
            <p:cNvSpPr txBox="1"/>
            <p:nvPr/>
          </p:nvSpPr>
          <p:spPr>
            <a:xfrm>
              <a:off x="3804552" y="1539325"/>
              <a:ext cx="611700" cy="21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1"/>
                  </a:solidFill>
                  <a:latin typeface="Roboto Light"/>
                  <a:ea typeface="Roboto Light"/>
                  <a:cs typeface="Roboto Light"/>
                  <a:sym typeface="Roboto Light"/>
                </a:rPr>
                <a:t>Lung</a:t>
              </a:r>
              <a:endParaRPr sz="1100">
                <a:solidFill>
                  <a:schemeClr val="accent1"/>
                </a:solidFill>
                <a:latin typeface="Roboto Light"/>
                <a:ea typeface="Roboto Light"/>
                <a:cs typeface="Roboto Light"/>
                <a:sym typeface="Roboto Light"/>
              </a:endParaRPr>
            </a:p>
          </p:txBody>
        </p:sp>
        <p:sp>
          <p:nvSpPr>
            <p:cNvPr id="259" name="Google Shape;259;p22"/>
            <p:cNvSpPr txBox="1"/>
            <p:nvPr/>
          </p:nvSpPr>
          <p:spPr>
            <a:xfrm>
              <a:off x="3207013" y="1742025"/>
              <a:ext cx="204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3"/>
                  </a:solidFill>
                  <a:latin typeface="Roboto Light"/>
                  <a:ea typeface="Roboto Light"/>
                  <a:cs typeface="Roboto Light"/>
                  <a:sym typeface="Roboto Light"/>
                </a:rPr>
                <a:t>Plasma Cell Neoplasm</a:t>
              </a:r>
              <a:endParaRPr sz="1100">
                <a:solidFill>
                  <a:schemeClr val="accent3"/>
                </a:solidFill>
                <a:latin typeface="Roboto Light"/>
                <a:ea typeface="Roboto Light"/>
                <a:cs typeface="Roboto Light"/>
                <a:sym typeface="Roboto Light"/>
              </a:endParaRPr>
            </a:p>
          </p:txBody>
        </p:sp>
        <p:sp>
          <p:nvSpPr>
            <p:cNvPr id="260" name="Google Shape;260;p22"/>
            <p:cNvSpPr txBox="1"/>
            <p:nvPr/>
          </p:nvSpPr>
          <p:spPr>
            <a:xfrm>
              <a:off x="2952750" y="1977788"/>
              <a:ext cx="1173900" cy="21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2"/>
                  </a:solidFill>
                  <a:latin typeface="Roboto Light"/>
                  <a:ea typeface="Roboto Light"/>
                  <a:cs typeface="Roboto Light"/>
                  <a:sym typeface="Roboto Light"/>
                </a:rPr>
                <a:t>Pancreatic</a:t>
              </a:r>
              <a:endParaRPr sz="1100">
                <a:solidFill>
                  <a:schemeClr val="accent2"/>
                </a:solidFill>
                <a:latin typeface="Roboto Light"/>
                <a:ea typeface="Roboto Light"/>
                <a:cs typeface="Roboto Light"/>
                <a:sym typeface="Roboto Light"/>
              </a:endParaRPr>
            </a:p>
          </p:txBody>
        </p:sp>
        <p:sp>
          <p:nvSpPr>
            <p:cNvPr id="261" name="Google Shape;261;p22"/>
            <p:cNvSpPr txBox="1"/>
            <p:nvPr/>
          </p:nvSpPr>
          <p:spPr>
            <a:xfrm>
              <a:off x="3956200" y="1968775"/>
              <a:ext cx="10596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Roboto Light"/>
                  <a:ea typeface="Roboto Light"/>
                  <a:cs typeface="Roboto Light"/>
                  <a:sym typeface="Roboto Light"/>
                </a:rPr>
                <a:t>Ovarian</a:t>
              </a:r>
              <a:endParaRPr sz="1500">
                <a:solidFill>
                  <a:schemeClr val="accent1"/>
                </a:solidFill>
                <a:latin typeface="Roboto Light"/>
                <a:ea typeface="Roboto Light"/>
                <a:cs typeface="Roboto Light"/>
                <a:sym typeface="Roboto Light"/>
              </a:endParaRPr>
            </a:p>
          </p:txBody>
        </p:sp>
        <p:sp>
          <p:nvSpPr>
            <p:cNvPr id="262" name="Google Shape;262;p22"/>
            <p:cNvSpPr txBox="1"/>
            <p:nvPr/>
          </p:nvSpPr>
          <p:spPr>
            <a:xfrm>
              <a:off x="3207525" y="2198784"/>
              <a:ext cx="1059600" cy="21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accent1"/>
                  </a:solidFill>
                  <a:latin typeface="Roboto Light"/>
                  <a:ea typeface="Roboto Light"/>
                  <a:cs typeface="Roboto Light"/>
                  <a:sym typeface="Roboto Light"/>
                </a:rPr>
                <a:t>Stomach</a:t>
              </a:r>
              <a:endParaRPr sz="1300">
                <a:solidFill>
                  <a:schemeClr val="accent1"/>
                </a:solidFill>
                <a:latin typeface="Roboto Light"/>
                <a:ea typeface="Roboto Light"/>
                <a:cs typeface="Roboto Light"/>
                <a:sym typeface="Roboto Light"/>
              </a:endParaRPr>
            </a:p>
          </p:txBody>
        </p:sp>
        <p:sp>
          <p:nvSpPr>
            <p:cNvPr id="263" name="Google Shape;263;p22"/>
            <p:cNvSpPr txBox="1"/>
            <p:nvPr/>
          </p:nvSpPr>
          <p:spPr>
            <a:xfrm>
              <a:off x="4579375" y="2210963"/>
              <a:ext cx="9594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2"/>
                  </a:solidFill>
                  <a:latin typeface="Roboto Light"/>
                  <a:ea typeface="Roboto Light"/>
                  <a:cs typeface="Roboto Light"/>
                  <a:sym typeface="Roboto Light"/>
                </a:rPr>
                <a:t>Bladder</a:t>
              </a:r>
              <a:endParaRPr sz="1100">
                <a:solidFill>
                  <a:schemeClr val="accent2"/>
                </a:solidFill>
                <a:latin typeface="Roboto Light"/>
                <a:ea typeface="Roboto Light"/>
                <a:cs typeface="Roboto Light"/>
                <a:sym typeface="Roboto Light"/>
              </a:endParaRPr>
            </a:p>
          </p:txBody>
        </p:sp>
        <p:sp>
          <p:nvSpPr>
            <p:cNvPr id="264" name="Google Shape;264;p22"/>
            <p:cNvSpPr txBox="1"/>
            <p:nvPr/>
          </p:nvSpPr>
          <p:spPr>
            <a:xfrm>
              <a:off x="4091774" y="2226575"/>
              <a:ext cx="688500" cy="26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chemeClr val="accent3"/>
                  </a:solidFill>
                  <a:latin typeface="Roboto Light"/>
                  <a:ea typeface="Roboto Light"/>
                  <a:cs typeface="Roboto Light"/>
                  <a:sym typeface="Roboto Light"/>
                </a:rPr>
                <a:t>Anus</a:t>
              </a:r>
              <a:endParaRPr sz="1100">
                <a:solidFill>
                  <a:schemeClr val="accent3"/>
                </a:solidFill>
                <a:latin typeface="Roboto Light"/>
                <a:ea typeface="Roboto Light"/>
                <a:cs typeface="Roboto Light"/>
                <a:sym typeface="Roboto Light"/>
              </a:endParaRPr>
            </a:p>
          </p:txBody>
        </p:sp>
      </p:grpSp>
      <p:cxnSp>
        <p:nvCxnSpPr>
          <p:cNvPr id="265" name="Google Shape;265;p22"/>
          <p:cNvCxnSpPr/>
          <p:nvPr/>
        </p:nvCxnSpPr>
        <p:spPr>
          <a:xfrm>
            <a:off x="3492725" y="3276125"/>
            <a:ext cx="0" cy="681600"/>
          </a:xfrm>
          <a:prstGeom prst="straightConnector1">
            <a:avLst/>
          </a:prstGeom>
          <a:noFill/>
          <a:ln w="19050" cap="flat" cmpd="sng">
            <a:solidFill>
              <a:schemeClr val="lt2"/>
            </a:solidFill>
            <a:prstDash val="dot"/>
            <a:round/>
            <a:headEnd type="none" w="med" len="med"/>
            <a:tailEnd type="none" w="med" len="med"/>
          </a:ln>
        </p:spPr>
      </p:cxnSp>
      <p:cxnSp>
        <p:nvCxnSpPr>
          <p:cNvPr id="266" name="Google Shape;266;p22"/>
          <p:cNvCxnSpPr/>
          <p:nvPr/>
        </p:nvCxnSpPr>
        <p:spPr>
          <a:xfrm>
            <a:off x="6082650" y="3276125"/>
            <a:ext cx="0" cy="681600"/>
          </a:xfrm>
          <a:prstGeom prst="straightConnector1">
            <a:avLst/>
          </a:prstGeom>
          <a:noFill/>
          <a:ln w="19050" cap="flat" cmpd="sng">
            <a:solidFill>
              <a:schemeClr val="lt2"/>
            </a:solidFill>
            <a:prstDash val="dot"/>
            <a:round/>
            <a:headEnd type="none" w="med" len="med"/>
            <a:tailEnd type="none" w="med" len="med"/>
          </a:ln>
        </p:spPr>
      </p:cxnSp>
      <p:cxnSp>
        <p:nvCxnSpPr>
          <p:cNvPr id="267" name="Google Shape;267;p22"/>
          <p:cNvCxnSpPr/>
          <p:nvPr/>
        </p:nvCxnSpPr>
        <p:spPr>
          <a:xfrm>
            <a:off x="421775" y="3067900"/>
            <a:ext cx="8382300" cy="0"/>
          </a:xfrm>
          <a:prstGeom prst="straightConnector1">
            <a:avLst/>
          </a:prstGeom>
          <a:noFill/>
          <a:ln w="19050" cap="flat" cmpd="sng">
            <a:solidFill>
              <a:schemeClr val="lt2"/>
            </a:solidFill>
            <a:prstDash val="dot"/>
            <a:round/>
            <a:headEnd type="none" w="med" len="med"/>
            <a:tailEnd type="none" w="med" len="med"/>
          </a:ln>
        </p:spPr>
      </p:cxnSp>
      <p:cxnSp>
        <p:nvCxnSpPr>
          <p:cNvPr id="268" name="Google Shape;268;p22"/>
          <p:cNvCxnSpPr/>
          <p:nvPr/>
        </p:nvCxnSpPr>
        <p:spPr>
          <a:xfrm>
            <a:off x="421775" y="4174550"/>
            <a:ext cx="8382300" cy="0"/>
          </a:xfrm>
          <a:prstGeom prst="straightConnector1">
            <a:avLst/>
          </a:prstGeom>
          <a:noFill/>
          <a:ln w="19050" cap="flat" cmpd="sng">
            <a:solidFill>
              <a:schemeClr val="lt2"/>
            </a:solidFill>
            <a:prstDash val="dot"/>
            <a:round/>
            <a:headEnd type="none" w="med" len="med"/>
            <a:tailEnd type="none" w="med" len="med"/>
          </a:ln>
        </p:spPr>
      </p:cxnSp>
      <p:sp>
        <p:nvSpPr>
          <p:cNvPr id="269" name="Google Shape;269;p22"/>
          <p:cNvSpPr txBox="1"/>
          <p:nvPr/>
        </p:nvSpPr>
        <p:spPr>
          <a:xfrm>
            <a:off x="583400" y="735738"/>
            <a:ext cx="7691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chemeClr val="accent1"/>
                </a:solidFill>
                <a:latin typeface="Roboto"/>
                <a:ea typeface="Roboto"/>
                <a:cs typeface="Roboto"/>
                <a:sym typeface="Roboto"/>
              </a:rPr>
              <a:t>GRAIL</a:t>
            </a:r>
            <a:r>
              <a:rPr lang="en" sz="1500">
                <a:solidFill>
                  <a:schemeClr val="accent1"/>
                </a:solidFill>
                <a:latin typeface="Roboto Light"/>
                <a:ea typeface="Roboto Light"/>
                <a:cs typeface="Roboto Light"/>
                <a:sym typeface="Roboto Light"/>
              </a:rPr>
              <a:t> Has Developed a</a:t>
            </a:r>
            <a:r>
              <a:rPr lang="en" sz="1500">
                <a:solidFill>
                  <a:schemeClr val="accent1"/>
                </a:solidFill>
                <a:latin typeface="Roboto Medium"/>
                <a:ea typeface="Roboto Medium"/>
                <a:cs typeface="Roboto Medium"/>
                <a:sym typeface="Roboto Medium"/>
              </a:rPr>
              <a:t> Multi-Cancer Early Detection (MCED)</a:t>
            </a:r>
            <a:r>
              <a:rPr lang="en" sz="1500">
                <a:solidFill>
                  <a:schemeClr val="accent1"/>
                </a:solidFill>
                <a:latin typeface="Roboto Light"/>
                <a:ea typeface="Roboto Light"/>
                <a:cs typeface="Roboto Light"/>
                <a:sym typeface="Roboto Light"/>
              </a:rPr>
              <a:t> Test -- Galleri</a:t>
            </a:r>
            <a:r>
              <a:rPr lang="en" sz="1500" baseline="30000">
                <a:solidFill>
                  <a:schemeClr val="accent1"/>
                </a:solidFill>
                <a:latin typeface="Roboto Light"/>
                <a:ea typeface="Roboto Light"/>
                <a:cs typeface="Roboto Light"/>
                <a:sym typeface="Roboto Light"/>
              </a:rPr>
              <a:t>TM1</a:t>
            </a:r>
            <a:endParaRPr sz="1500" baseline="30000">
              <a:solidFill>
                <a:schemeClr val="accent1"/>
              </a:solidFill>
              <a:latin typeface="Roboto Light"/>
              <a:ea typeface="Roboto Light"/>
              <a:cs typeface="Roboto Light"/>
              <a:sym typeface="Roboto Light"/>
            </a:endParaRPr>
          </a:p>
        </p:txBody>
      </p:sp>
      <p:sp>
        <p:nvSpPr>
          <p:cNvPr id="270" name="Google Shape;270;p22"/>
          <p:cNvSpPr txBox="1"/>
          <p:nvPr/>
        </p:nvSpPr>
        <p:spPr>
          <a:xfrm>
            <a:off x="421775" y="4241600"/>
            <a:ext cx="70365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AJCC, </a:t>
            </a:r>
            <a:r>
              <a:rPr lang="en" sz="1000">
                <a:solidFill>
                  <a:srgbClr val="949494"/>
                </a:solidFill>
                <a:highlight>
                  <a:srgbClr val="FFFFFF"/>
                </a:highlight>
              </a:rPr>
              <a:t>American Joint Committee on Cancer.</a:t>
            </a:r>
            <a:endParaRPr sz="1000">
              <a:solidFill>
                <a:srgbClr val="949494"/>
              </a:solidFill>
              <a:highlight>
                <a:srgbClr val="FFFFFF"/>
              </a:highlight>
            </a:endParaRPr>
          </a:p>
          <a:p>
            <a:pPr marL="0" lvl="0" indent="0" algn="l" rtl="0">
              <a:spcBef>
                <a:spcPts val="0"/>
              </a:spcBef>
              <a:spcAft>
                <a:spcPts val="0"/>
              </a:spcAft>
              <a:buNone/>
            </a:pPr>
            <a:r>
              <a:rPr lang="en" sz="1000" baseline="30000">
                <a:solidFill>
                  <a:srgbClr val="949494"/>
                </a:solidFill>
                <a:highlight>
                  <a:srgbClr val="FFFFFF"/>
                </a:highlight>
                <a:latin typeface="Roboto"/>
                <a:ea typeface="Roboto"/>
                <a:cs typeface="Roboto"/>
                <a:sym typeface="Roboto"/>
              </a:rPr>
              <a:t>1</a:t>
            </a:r>
            <a:r>
              <a:rPr lang="en" sz="1000">
                <a:solidFill>
                  <a:srgbClr val="949494"/>
                </a:solidFill>
                <a:highlight>
                  <a:srgbClr val="FFFFFF"/>
                </a:highlight>
                <a:latin typeface="Roboto"/>
                <a:ea typeface="Roboto"/>
                <a:cs typeface="Roboto"/>
                <a:sym typeface="Roboto"/>
              </a:rPr>
              <a:t>Galleri was developed, and its performance characteristics determined, by the GRAIL. Inc. Clinical Laboratory in Menlo Park, CA USA. Galleri has not been cleared or approved by the U.S. Food and Drug Administration.</a:t>
            </a:r>
            <a:endParaRPr sz="1000">
              <a:solidFill>
                <a:srgbClr val="949494"/>
              </a:solidFill>
              <a:highlight>
                <a:srgbClr val="FFFFFF"/>
              </a:highlight>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3"/>
          <p:cNvSpPr txBox="1">
            <a:spLocks noGrp="1"/>
          </p:cNvSpPr>
          <p:nvPr>
            <p:ph type="body" idx="2"/>
          </p:nvPr>
        </p:nvSpPr>
        <p:spPr>
          <a:xfrm>
            <a:off x="534825" y="684275"/>
            <a:ext cx="8137200" cy="3832500"/>
          </a:xfrm>
          <a:prstGeom prst="rect">
            <a:avLst/>
          </a:prstGeom>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SzPts val="1500"/>
              <a:buChar char="●"/>
            </a:pPr>
            <a:r>
              <a:rPr lang="en" sz="1500" b="1" dirty="0">
                <a:solidFill>
                  <a:schemeClr val="accent1"/>
                </a:solidFill>
                <a:latin typeface="Roboto"/>
                <a:ea typeface="Roboto"/>
                <a:cs typeface="Roboto"/>
                <a:sym typeface="Roboto"/>
              </a:rPr>
              <a:t>UK NHS’s</a:t>
            </a:r>
            <a:r>
              <a:rPr lang="en" sz="1500" dirty="0"/>
              <a:t> </a:t>
            </a:r>
            <a:r>
              <a:rPr lang="en" sz="1500" b="1" dirty="0">
                <a:solidFill>
                  <a:schemeClr val="accent1"/>
                </a:solidFill>
                <a:latin typeface="Roboto"/>
                <a:ea typeface="Roboto"/>
                <a:cs typeface="Roboto"/>
                <a:sym typeface="Roboto"/>
              </a:rPr>
              <a:t>Long Term Plan: </a:t>
            </a:r>
            <a:endParaRPr sz="1500" b="1" dirty="0">
              <a:solidFill>
                <a:schemeClr val="accent1"/>
              </a:solidFill>
              <a:latin typeface="Roboto"/>
              <a:ea typeface="Roboto"/>
              <a:cs typeface="Roboto"/>
              <a:sym typeface="Roboto"/>
            </a:endParaRPr>
          </a:p>
          <a:p>
            <a:pPr marL="914400" lvl="1" indent="-323850" algn="l" rtl="0">
              <a:lnSpc>
                <a:spcPct val="115000"/>
              </a:lnSpc>
              <a:spcBef>
                <a:spcPts val="0"/>
              </a:spcBef>
              <a:spcAft>
                <a:spcPts val="0"/>
              </a:spcAft>
              <a:buSzPts val="1500"/>
              <a:buChar char="○"/>
            </a:pPr>
            <a:r>
              <a:rPr lang="en" sz="1500" b="1" dirty="0">
                <a:solidFill>
                  <a:schemeClr val="accent1"/>
                </a:solidFill>
                <a:latin typeface="Roboto"/>
                <a:ea typeface="Roboto"/>
                <a:cs typeface="Roboto"/>
                <a:sym typeface="Roboto"/>
              </a:rPr>
              <a:t>To increase detection of stage I or II cancers to 75% by 2028</a:t>
            </a:r>
            <a:r>
              <a:rPr lang="en" sz="1500" dirty="0"/>
              <a:t>.</a:t>
            </a:r>
            <a:endParaRPr sz="1500" dirty="0"/>
          </a:p>
          <a:p>
            <a:pPr marL="457200" marR="0" lvl="0" indent="-323850" algn="l" rtl="0">
              <a:lnSpc>
                <a:spcPct val="115000"/>
              </a:lnSpc>
              <a:spcBef>
                <a:spcPts val="0"/>
              </a:spcBef>
              <a:spcAft>
                <a:spcPts val="0"/>
              </a:spcAft>
              <a:buSzPts val="1500"/>
              <a:buChar char="●"/>
            </a:pPr>
            <a:r>
              <a:rPr lang="en" sz="1500" dirty="0"/>
              <a:t>UK NHS is conducting a large-scale</a:t>
            </a:r>
            <a:r>
              <a:rPr lang="en" sz="1500" b="1" dirty="0">
                <a:solidFill>
                  <a:schemeClr val="accent1"/>
                </a:solidFill>
                <a:latin typeface="Roboto"/>
                <a:ea typeface="Roboto"/>
                <a:cs typeface="Roboto"/>
                <a:sym typeface="Roboto"/>
              </a:rPr>
              <a:t> pragmatic </a:t>
            </a:r>
            <a:r>
              <a:rPr lang="en" sz="1500" b="1" dirty="0" err="1">
                <a:solidFill>
                  <a:schemeClr val="accent1"/>
                </a:solidFill>
                <a:latin typeface="Roboto"/>
                <a:ea typeface="Roboto"/>
                <a:cs typeface="Roboto"/>
                <a:sym typeface="Roboto"/>
              </a:rPr>
              <a:t>randomised</a:t>
            </a:r>
            <a:r>
              <a:rPr lang="en" sz="1500" b="1" dirty="0">
                <a:solidFill>
                  <a:schemeClr val="accent1"/>
                </a:solidFill>
                <a:latin typeface="Roboto"/>
                <a:ea typeface="Roboto"/>
                <a:cs typeface="Roboto"/>
                <a:sym typeface="Roboto"/>
              </a:rPr>
              <a:t> controlled trial (PRCT)</a:t>
            </a:r>
            <a:r>
              <a:rPr lang="en" sz="1500" dirty="0"/>
              <a:t> of this MCED test to evaluate stage shift: </a:t>
            </a:r>
            <a:endParaRPr sz="1500" dirty="0"/>
          </a:p>
          <a:p>
            <a:pPr marL="914400" marR="0" lvl="1" indent="-323850" algn="l" rtl="0">
              <a:lnSpc>
                <a:spcPct val="115000"/>
              </a:lnSpc>
              <a:spcBef>
                <a:spcPts val="0"/>
              </a:spcBef>
              <a:spcAft>
                <a:spcPts val="0"/>
              </a:spcAft>
              <a:buClr>
                <a:schemeClr val="accent1"/>
              </a:buClr>
              <a:buSzPts val="1500"/>
              <a:buFont typeface="Roboto"/>
              <a:buChar char="○"/>
            </a:pPr>
            <a:r>
              <a:rPr lang="en" sz="1500" b="1" dirty="0">
                <a:solidFill>
                  <a:schemeClr val="accent1"/>
                </a:solidFill>
                <a:latin typeface="Roboto"/>
                <a:ea typeface="Roboto"/>
                <a:cs typeface="Roboto"/>
                <a:sym typeface="Roboto"/>
              </a:rPr>
              <a:t>Primary Objective: </a:t>
            </a:r>
            <a:r>
              <a:rPr lang="en" sz="1500" dirty="0"/>
              <a:t>To show </a:t>
            </a:r>
            <a:r>
              <a:rPr lang="en" sz="1500" b="1" dirty="0">
                <a:solidFill>
                  <a:schemeClr val="accent1"/>
                </a:solidFill>
                <a:latin typeface="Roboto"/>
                <a:ea typeface="Roboto"/>
                <a:cs typeface="Roboto"/>
                <a:sym typeface="Roboto"/>
              </a:rPr>
              <a:t>significant reduction in late-stage cancers.</a:t>
            </a:r>
            <a:endParaRPr sz="1500" b="1" dirty="0">
              <a:solidFill>
                <a:schemeClr val="accent1"/>
              </a:solidFill>
              <a:latin typeface="Roboto"/>
              <a:ea typeface="Roboto"/>
              <a:cs typeface="Roboto"/>
              <a:sym typeface="Roboto"/>
            </a:endParaRPr>
          </a:p>
          <a:p>
            <a:pPr marL="1371600" marR="0" lvl="2" indent="-323850" algn="l" rtl="0">
              <a:lnSpc>
                <a:spcPct val="115000"/>
              </a:lnSpc>
              <a:spcBef>
                <a:spcPts val="0"/>
              </a:spcBef>
              <a:spcAft>
                <a:spcPts val="0"/>
              </a:spcAft>
              <a:buSzPts val="1500"/>
              <a:buChar char="■"/>
            </a:pPr>
            <a:r>
              <a:rPr lang="en" sz="1500" dirty="0"/>
              <a:t>Late-stage reduction is a surrogate endpoint for cancer-specific mortality reduction (advocated by experts in cancer screening). </a:t>
            </a:r>
            <a:endParaRPr sz="1500" dirty="0"/>
          </a:p>
          <a:p>
            <a:pPr marL="1371600" marR="0" lvl="2" indent="-323850" algn="l" rtl="0">
              <a:lnSpc>
                <a:spcPct val="115000"/>
              </a:lnSpc>
              <a:spcBef>
                <a:spcPts val="0"/>
              </a:spcBef>
              <a:spcAft>
                <a:spcPts val="0"/>
              </a:spcAft>
              <a:buSzPts val="1500"/>
              <a:buChar char="■"/>
            </a:pPr>
            <a:r>
              <a:rPr lang="en" sz="1500" dirty="0"/>
              <a:t>Late-stage reduction will be achieved earlier in time, which offers an opportunity to start to save lives earlier. </a:t>
            </a:r>
            <a:endParaRPr sz="1500" dirty="0"/>
          </a:p>
          <a:p>
            <a:pPr marL="914400" marR="0" lvl="1" indent="-323850" algn="l" rtl="0">
              <a:lnSpc>
                <a:spcPct val="115000"/>
              </a:lnSpc>
              <a:spcBef>
                <a:spcPts val="0"/>
              </a:spcBef>
              <a:spcAft>
                <a:spcPts val="0"/>
              </a:spcAft>
              <a:buSzPts val="1500"/>
              <a:buChar char="○"/>
            </a:pPr>
            <a:r>
              <a:rPr lang="en" sz="1500" dirty="0"/>
              <a:t>To contribute to the </a:t>
            </a:r>
            <a:r>
              <a:rPr lang="en" sz="1500" b="1" dirty="0">
                <a:solidFill>
                  <a:schemeClr val="accent1"/>
                </a:solidFill>
                <a:latin typeface="Roboto"/>
                <a:ea typeface="Roboto"/>
                <a:cs typeface="Roboto"/>
                <a:sym typeface="Roboto"/>
              </a:rPr>
              <a:t>NHS’s Long Term Plan</a:t>
            </a:r>
            <a:r>
              <a:rPr lang="en" sz="1500" dirty="0"/>
              <a:t>.</a:t>
            </a:r>
            <a:endParaRPr sz="1500" dirty="0"/>
          </a:p>
          <a:p>
            <a:pPr marL="1371600" marR="0" lvl="0" indent="0" algn="l" rtl="0">
              <a:lnSpc>
                <a:spcPct val="115000"/>
              </a:lnSpc>
              <a:spcBef>
                <a:spcPts val="1000"/>
              </a:spcBef>
              <a:spcAft>
                <a:spcPts val="0"/>
              </a:spcAft>
              <a:buNone/>
            </a:pPr>
            <a:endParaRPr sz="1500" dirty="0"/>
          </a:p>
          <a:p>
            <a:pPr marL="457200" marR="0" lvl="0" indent="-323850" algn="l" rtl="0">
              <a:lnSpc>
                <a:spcPct val="115000"/>
              </a:lnSpc>
              <a:spcBef>
                <a:spcPts val="1000"/>
              </a:spcBef>
              <a:spcAft>
                <a:spcPts val="0"/>
              </a:spcAft>
              <a:buSzPts val="1500"/>
              <a:buChar char="●"/>
            </a:pPr>
            <a:r>
              <a:rPr lang="en" sz="1500" dirty="0"/>
              <a:t>This PRCT will take </a:t>
            </a:r>
            <a:r>
              <a:rPr lang="en" sz="1500" b="1" dirty="0">
                <a:solidFill>
                  <a:schemeClr val="accent1"/>
                </a:solidFill>
                <a:latin typeface="Roboto"/>
                <a:ea typeface="Roboto"/>
                <a:cs typeface="Roboto"/>
                <a:sym typeface="Roboto"/>
              </a:rPr>
              <a:t>a few years</a:t>
            </a:r>
            <a:r>
              <a:rPr lang="en" sz="1500" dirty="0"/>
              <a:t> to assess stage shift.</a:t>
            </a:r>
            <a:endParaRPr sz="1500" dirty="0"/>
          </a:p>
        </p:txBody>
      </p:sp>
      <p:sp>
        <p:nvSpPr>
          <p:cNvPr id="276" name="Google Shape;276;p23"/>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Overview</a:t>
            </a:r>
            <a:endParaRPr/>
          </a:p>
        </p:txBody>
      </p:sp>
      <p:sp>
        <p:nvSpPr>
          <p:cNvPr id="277" name="Google Shape;277;p23"/>
          <p:cNvSpPr txBox="1"/>
          <p:nvPr/>
        </p:nvSpPr>
        <p:spPr>
          <a:xfrm>
            <a:off x="498975" y="4343025"/>
            <a:ext cx="8208900" cy="492600"/>
          </a:xfrm>
          <a:prstGeom prst="rect">
            <a:avLst/>
          </a:prstGeom>
          <a:noFill/>
          <a:ln>
            <a:noFill/>
          </a:ln>
        </p:spPr>
        <p:txBody>
          <a:bodyPr spcFirstLastPara="1" wrap="square" lIns="91425" tIns="91425" rIns="91425" bIns="91425" anchor="t" anchorCtr="0">
            <a:spAutoFit/>
          </a:bodyPr>
          <a:lstStyle/>
          <a:p>
            <a:pPr lvl="0"/>
            <a:r>
              <a:rPr lang="en" sz="1000" dirty="0">
                <a:solidFill>
                  <a:srgbClr val="949494"/>
                </a:solidFill>
                <a:latin typeface="Roboto"/>
                <a:ea typeface="Roboto"/>
                <a:cs typeface="Roboto"/>
                <a:sym typeface="Roboto"/>
              </a:rPr>
              <a:t>MCED, Multi-Cancer Early Detection; NHS, </a:t>
            </a:r>
            <a:r>
              <a:rPr lang="en" sz="1000" dirty="0">
                <a:solidFill>
                  <a:srgbClr val="949494"/>
                </a:solidFill>
              </a:rPr>
              <a:t>National Health Service; P</a:t>
            </a:r>
            <a:r>
              <a:rPr lang="en" sz="1000" dirty="0">
                <a:solidFill>
                  <a:srgbClr val="949494"/>
                </a:solidFill>
                <a:latin typeface="Roboto"/>
                <a:ea typeface="Roboto"/>
                <a:cs typeface="Roboto"/>
                <a:sym typeface="Roboto"/>
              </a:rPr>
              <a:t>RCT, Pragmatic Randomized Controlled Trial. </a:t>
            </a:r>
            <a:endParaRPr sz="1000" dirty="0">
              <a:solidFill>
                <a:srgbClr val="949494"/>
              </a:solidFill>
            </a:endParaRPr>
          </a:p>
          <a:p>
            <a:pPr marL="0" lvl="0" indent="0" algn="l" rtl="0">
              <a:spcBef>
                <a:spcPts val="0"/>
              </a:spcBef>
              <a:spcAft>
                <a:spcPts val="0"/>
              </a:spcAft>
              <a:buNone/>
            </a:pPr>
            <a:endParaRPr sz="1000" dirty="0">
              <a:solidFill>
                <a:srgbClr val="94949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5">
                                            <p:txEl>
                                              <p:pRg st="0" end="0"/>
                                            </p:txEl>
                                          </p:spTgt>
                                        </p:tgtEl>
                                        <p:attrNameLst>
                                          <p:attrName>style.visibility</p:attrName>
                                        </p:attrNameLst>
                                      </p:cBhvr>
                                      <p:to>
                                        <p:strVal val="visible"/>
                                      </p:to>
                                    </p:set>
                                    <p:animEffect transition="in" filter="fade">
                                      <p:cBhvr>
                                        <p:cTn id="7" dur="1000"/>
                                        <p:tgtEl>
                                          <p:spTgt spid="2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5">
                                            <p:txEl>
                                              <p:pRg st="1" end="1"/>
                                            </p:txEl>
                                          </p:spTgt>
                                        </p:tgtEl>
                                        <p:attrNameLst>
                                          <p:attrName>style.visibility</p:attrName>
                                        </p:attrNameLst>
                                      </p:cBhvr>
                                      <p:to>
                                        <p:strVal val="visible"/>
                                      </p:to>
                                    </p:set>
                                    <p:animEffect transition="in" filter="fade">
                                      <p:cBhvr>
                                        <p:cTn id="12" dur="1000"/>
                                        <p:tgtEl>
                                          <p:spTgt spid="2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5">
                                            <p:txEl>
                                              <p:pRg st="2" end="2"/>
                                            </p:txEl>
                                          </p:spTgt>
                                        </p:tgtEl>
                                        <p:attrNameLst>
                                          <p:attrName>style.visibility</p:attrName>
                                        </p:attrNameLst>
                                      </p:cBhvr>
                                      <p:to>
                                        <p:strVal val="visible"/>
                                      </p:to>
                                    </p:set>
                                    <p:animEffect transition="in" filter="fade">
                                      <p:cBhvr>
                                        <p:cTn id="17" dur="1000"/>
                                        <p:tgtEl>
                                          <p:spTgt spid="2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5">
                                            <p:txEl>
                                              <p:pRg st="3" end="3"/>
                                            </p:txEl>
                                          </p:spTgt>
                                        </p:tgtEl>
                                        <p:attrNameLst>
                                          <p:attrName>style.visibility</p:attrName>
                                        </p:attrNameLst>
                                      </p:cBhvr>
                                      <p:to>
                                        <p:strVal val="visible"/>
                                      </p:to>
                                    </p:set>
                                    <p:animEffect transition="in" filter="fade">
                                      <p:cBhvr>
                                        <p:cTn id="22" dur="1000"/>
                                        <p:tgtEl>
                                          <p:spTgt spid="2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5">
                                            <p:txEl>
                                              <p:pRg st="4" end="4"/>
                                            </p:txEl>
                                          </p:spTgt>
                                        </p:tgtEl>
                                        <p:attrNameLst>
                                          <p:attrName>style.visibility</p:attrName>
                                        </p:attrNameLst>
                                      </p:cBhvr>
                                      <p:to>
                                        <p:strVal val="visible"/>
                                      </p:to>
                                    </p:set>
                                    <p:animEffect transition="in" filter="fade">
                                      <p:cBhvr>
                                        <p:cTn id="27" dur="1000"/>
                                        <p:tgtEl>
                                          <p:spTgt spid="2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5">
                                            <p:txEl>
                                              <p:pRg st="5" end="5"/>
                                            </p:txEl>
                                          </p:spTgt>
                                        </p:tgtEl>
                                        <p:attrNameLst>
                                          <p:attrName>style.visibility</p:attrName>
                                        </p:attrNameLst>
                                      </p:cBhvr>
                                      <p:to>
                                        <p:strVal val="visible"/>
                                      </p:to>
                                    </p:set>
                                    <p:animEffect transition="in" filter="fade">
                                      <p:cBhvr>
                                        <p:cTn id="32" dur="1000"/>
                                        <p:tgtEl>
                                          <p:spTgt spid="2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5">
                                            <p:txEl>
                                              <p:pRg st="6" end="6"/>
                                            </p:txEl>
                                          </p:spTgt>
                                        </p:tgtEl>
                                        <p:attrNameLst>
                                          <p:attrName>style.visibility</p:attrName>
                                        </p:attrNameLst>
                                      </p:cBhvr>
                                      <p:to>
                                        <p:strVal val="visible"/>
                                      </p:to>
                                    </p:set>
                                    <p:animEffect transition="in" filter="fade">
                                      <p:cBhvr>
                                        <p:cTn id="37" dur="1000"/>
                                        <p:tgtEl>
                                          <p:spTgt spid="27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5">
                                            <p:txEl>
                                              <p:pRg st="8" end="8"/>
                                            </p:txEl>
                                          </p:spTgt>
                                        </p:tgtEl>
                                        <p:attrNameLst>
                                          <p:attrName>style.visibility</p:attrName>
                                        </p:attrNameLst>
                                      </p:cBhvr>
                                      <p:to>
                                        <p:strVal val="visible"/>
                                      </p:to>
                                    </p:set>
                                    <p:animEffect transition="in" filter="fade">
                                      <p:cBhvr>
                                        <p:cTn id="42" dur="1000"/>
                                        <p:tgtEl>
                                          <p:spTgt spid="2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4"/>
          <p:cNvSpPr txBox="1">
            <a:spLocks noGrp="1"/>
          </p:cNvSpPr>
          <p:nvPr>
            <p:ph type="body" idx="2"/>
          </p:nvPr>
        </p:nvSpPr>
        <p:spPr>
          <a:xfrm>
            <a:off x="534825" y="684275"/>
            <a:ext cx="8137200" cy="38325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500" b="1" u="sng">
                <a:solidFill>
                  <a:schemeClr val="accent1"/>
                </a:solidFill>
                <a:latin typeface="Roboto"/>
                <a:ea typeface="Roboto"/>
                <a:cs typeface="Roboto"/>
                <a:sym typeface="Roboto"/>
              </a:rPr>
              <a:t>Question:</a:t>
            </a:r>
            <a:r>
              <a:rPr lang="en" sz="1500" b="1">
                <a:solidFill>
                  <a:schemeClr val="accent1"/>
                </a:solidFill>
                <a:latin typeface="Roboto"/>
                <a:ea typeface="Roboto"/>
                <a:cs typeface="Roboto"/>
                <a:sym typeface="Roboto"/>
              </a:rPr>
              <a:t> Is there any modeling that can efficiently provide insight into the possible outcomes of the NHS PRCT?</a:t>
            </a:r>
            <a:endParaRPr sz="1500" b="1">
              <a:solidFill>
                <a:schemeClr val="accent1"/>
              </a:solidFill>
              <a:latin typeface="Roboto"/>
              <a:ea typeface="Roboto"/>
              <a:cs typeface="Roboto"/>
              <a:sym typeface="Roboto"/>
            </a:endParaRPr>
          </a:p>
          <a:p>
            <a:pPr marL="457200" marR="0" lvl="0" indent="-323850" algn="l" rtl="0">
              <a:lnSpc>
                <a:spcPct val="115000"/>
              </a:lnSpc>
              <a:spcBef>
                <a:spcPts val="1000"/>
              </a:spcBef>
              <a:spcAft>
                <a:spcPts val="0"/>
              </a:spcAft>
              <a:buSzPts val="1500"/>
              <a:buChar char="●"/>
            </a:pPr>
            <a:r>
              <a:rPr lang="en" sz="1500" b="1">
                <a:solidFill>
                  <a:schemeClr val="accent1"/>
                </a:solidFill>
                <a:latin typeface="Roboto"/>
                <a:ea typeface="Roboto"/>
                <a:cs typeface="Roboto"/>
                <a:sym typeface="Roboto"/>
              </a:rPr>
              <a:t>Microsimulation</a:t>
            </a:r>
            <a:r>
              <a:rPr lang="en" sz="1500"/>
              <a:t> can be an efficient and flexible approach. </a:t>
            </a:r>
            <a:endParaRPr sz="1500"/>
          </a:p>
          <a:p>
            <a:pPr marL="914400" marR="0" lvl="1" indent="-323850" algn="l" rtl="0">
              <a:lnSpc>
                <a:spcPct val="115000"/>
              </a:lnSpc>
              <a:spcBef>
                <a:spcPts val="0"/>
              </a:spcBef>
              <a:spcAft>
                <a:spcPts val="0"/>
              </a:spcAft>
              <a:buSzPts val="1500"/>
              <a:buChar char="○"/>
            </a:pPr>
            <a:r>
              <a:rPr lang="en" sz="1500"/>
              <a:t>Individual trajectories instead of deterministic mean response. </a:t>
            </a:r>
            <a:endParaRPr sz="1500"/>
          </a:p>
          <a:p>
            <a:pPr marL="914400" marR="0" lvl="1" indent="-323850" algn="l" rtl="0">
              <a:lnSpc>
                <a:spcPct val="115000"/>
              </a:lnSpc>
              <a:spcBef>
                <a:spcPts val="0"/>
              </a:spcBef>
              <a:spcAft>
                <a:spcPts val="0"/>
              </a:spcAft>
              <a:buSzPts val="1500"/>
              <a:buChar char="○"/>
            </a:pPr>
            <a:r>
              <a:rPr lang="en" sz="1500"/>
              <a:t>Account for variation: stochastic &amp; individual characteristics. </a:t>
            </a:r>
            <a:endParaRPr sz="1500"/>
          </a:p>
          <a:p>
            <a:pPr marL="457200" marR="0" lvl="0" indent="-323850" algn="l" rtl="0">
              <a:lnSpc>
                <a:spcPct val="115000"/>
              </a:lnSpc>
              <a:spcBef>
                <a:spcPts val="0"/>
              </a:spcBef>
              <a:spcAft>
                <a:spcPts val="0"/>
              </a:spcAft>
              <a:buSzPts val="1500"/>
              <a:buChar char="●"/>
            </a:pPr>
            <a:r>
              <a:rPr lang="en" sz="1500" b="1">
                <a:solidFill>
                  <a:schemeClr val="accent1"/>
                </a:solidFill>
                <a:latin typeface="Roboto"/>
                <a:ea typeface="Roboto"/>
                <a:cs typeface="Roboto"/>
                <a:sym typeface="Roboto"/>
              </a:rPr>
              <a:t>But few</a:t>
            </a:r>
            <a:r>
              <a:rPr lang="en" sz="1500"/>
              <a:t> </a:t>
            </a:r>
            <a:r>
              <a:rPr lang="en" sz="1500" b="1">
                <a:solidFill>
                  <a:schemeClr val="accent1"/>
                </a:solidFill>
                <a:latin typeface="Roboto"/>
                <a:ea typeface="Roboto"/>
                <a:cs typeface="Roboto"/>
                <a:sym typeface="Roboto"/>
              </a:rPr>
              <a:t>tackle multi-cancer tests</a:t>
            </a:r>
            <a:r>
              <a:rPr lang="en" sz="1500"/>
              <a:t>. </a:t>
            </a:r>
            <a:endParaRPr sz="1500"/>
          </a:p>
          <a:p>
            <a:pPr marL="0" marR="0" lvl="0" indent="0" algn="l" rtl="0">
              <a:lnSpc>
                <a:spcPct val="115000"/>
              </a:lnSpc>
              <a:spcBef>
                <a:spcPts val="1000"/>
              </a:spcBef>
              <a:spcAft>
                <a:spcPts val="0"/>
              </a:spcAft>
              <a:buNone/>
            </a:pPr>
            <a:r>
              <a:rPr lang="en" sz="1500" b="1">
                <a:solidFill>
                  <a:schemeClr val="accent1"/>
                </a:solidFill>
                <a:latin typeface="Roboto"/>
                <a:ea typeface="Roboto"/>
                <a:cs typeface="Roboto"/>
                <a:sym typeface="Roboto"/>
              </a:rPr>
              <a:t>Therefore </a:t>
            </a:r>
            <a:endParaRPr sz="1500" b="1">
              <a:solidFill>
                <a:schemeClr val="accent1"/>
              </a:solidFill>
              <a:latin typeface="Roboto"/>
              <a:ea typeface="Roboto"/>
              <a:cs typeface="Roboto"/>
              <a:sym typeface="Roboto"/>
            </a:endParaRPr>
          </a:p>
          <a:p>
            <a:pPr marL="457200" marR="0" lvl="0" indent="-323850" algn="l" rtl="0">
              <a:lnSpc>
                <a:spcPct val="115000"/>
              </a:lnSpc>
              <a:spcBef>
                <a:spcPts val="1000"/>
              </a:spcBef>
              <a:spcAft>
                <a:spcPts val="0"/>
              </a:spcAft>
              <a:buSzPts val="1500"/>
              <a:buChar char="●"/>
            </a:pPr>
            <a:r>
              <a:rPr lang="en" sz="1500"/>
              <a:t>We </a:t>
            </a:r>
            <a:r>
              <a:rPr lang="en" sz="1500" b="1">
                <a:solidFill>
                  <a:schemeClr val="accent1"/>
                </a:solidFill>
                <a:latin typeface="Roboto"/>
                <a:ea typeface="Roboto"/>
                <a:cs typeface="Roboto"/>
                <a:sym typeface="Roboto"/>
              </a:rPr>
              <a:t>proposed a novel microsimulation</a:t>
            </a:r>
            <a:r>
              <a:rPr lang="en" sz="1500"/>
              <a:t> model targeting multi-cancer tests. </a:t>
            </a:r>
            <a:endParaRPr sz="1500"/>
          </a:p>
          <a:p>
            <a:pPr marL="914400" marR="0" lvl="1" indent="-323850" algn="l" rtl="0">
              <a:lnSpc>
                <a:spcPct val="115000"/>
              </a:lnSpc>
              <a:spcBef>
                <a:spcPts val="0"/>
              </a:spcBef>
              <a:spcAft>
                <a:spcPts val="0"/>
              </a:spcAft>
              <a:buSzPts val="1500"/>
              <a:buChar char="○"/>
            </a:pPr>
            <a:r>
              <a:rPr lang="en" sz="1500" b="1">
                <a:solidFill>
                  <a:schemeClr val="accent1"/>
                </a:solidFill>
                <a:latin typeface="Roboto"/>
                <a:ea typeface="Roboto"/>
                <a:cs typeface="Roboto"/>
                <a:sym typeface="Roboto"/>
              </a:rPr>
              <a:t>Simulated the NHS’s PRCT.</a:t>
            </a:r>
            <a:r>
              <a:rPr lang="en" sz="1500"/>
              <a:t> </a:t>
            </a:r>
            <a:endParaRPr sz="1500"/>
          </a:p>
          <a:p>
            <a:pPr marL="914400" marR="0" lvl="1" indent="-323850" algn="l" rtl="0">
              <a:lnSpc>
                <a:spcPct val="115000"/>
              </a:lnSpc>
              <a:spcBef>
                <a:spcPts val="0"/>
              </a:spcBef>
              <a:spcAft>
                <a:spcPts val="0"/>
              </a:spcAft>
              <a:buClr>
                <a:schemeClr val="accent1"/>
              </a:buClr>
              <a:buSzPts val="1500"/>
              <a:buFont typeface="Roboto"/>
              <a:buChar char="○"/>
            </a:pPr>
            <a:r>
              <a:rPr lang="en" sz="1500" b="1">
                <a:solidFill>
                  <a:schemeClr val="accent1"/>
                </a:solidFill>
                <a:latin typeface="Roboto"/>
                <a:ea typeface="Roboto"/>
                <a:cs typeface="Roboto"/>
                <a:sym typeface="Roboto"/>
              </a:rPr>
              <a:t>Modeled Stage shift.</a:t>
            </a:r>
            <a:endParaRPr sz="1500" b="1">
              <a:solidFill>
                <a:schemeClr val="accent1"/>
              </a:solidFill>
              <a:latin typeface="Roboto"/>
              <a:ea typeface="Roboto"/>
              <a:cs typeface="Roboto"/>
              <a:sym typeface="Roboto"/>
            </a:endParaRPr>
          </a:p>
          <a:p>
            <a:pPr marL="1371600" marR="0" lvl="2" indent="-323850" algn="l" rtl="0">
              <a:lnSpc>
                <a:spcPct val="115000"/>
              </a:lnSpc>
              <a:spcBef>
                <a:spcPts val="0"/>
              </a:spcBef>
              <a:spcAft>
                <a:spcPts val="0"/>
              </a:spcAft>
              <a:buSzPts val="1500"/>
              <a:buChar char="■"/>
            </a:pPr>
            <a:r>
              <a:rPr lang="en" sz="1500"/>
              <a:t>Additionally, with extended follow-up, modeled mortality reduction.</a:t>
            </a:r>
            <a:endParaRPr sz="1500"/>
          </a:p>
          <a:p>
            <a:pPr marL="0" lvl="0" indent="0" algn="l" rtl="0">
              <a:lnSpc>
                <a:spcPct val="115000"/>
              </a:lnSpc>
              <a:spcBef>
                <a:spcPts val="1000"/>
              </a:spcBef>
              <a:spcAft>
                <a:spcPts val="0"/>
              </a:spcAft>
              <a:buNone/>
            </a:pPr>
            <a:endParaRPr sz="1500"/>
          </a:p>
          <a:p>
            <a:pPr marL="0" marR="0" lvl="0" indent="0" algn="l" rtl="0">
              <a:lnSpc>
                <a:spcPct val="100000"/>
              </a:lnSpc>
              <a:spcBef>
                <a:spcPts val="1000"/>
              </a:spcBef>
              <a:spcAft>
                <a:spcPts val="0"/>
              </a:spcAft>
              <a:buNone/>
            </a:pPr>
            <a:endParaRPr sz="1500"/>
          </a:p>
          <a:p>
            <a:pPr marL="0" marR="0" lvl="0" indent="0" algn="l" rtl="0">
              <a:lnSpc>
                <a:spcPct val="100000"/>
              </a:lnSpc>
              <a:spcBef>
                <a:spcPts val="1000"/>
              </a:spcBef>
              <a:spcAft>
                <a:spcPts val="0"/>
              </a:spcAft>
              <a:buNone/>
            </a:pPr>
            <a:endParaRPr sz="1500"/>
          </a:p>
          <a:p>
            <a:pPr marL="914400" marR="0" lvl="0" indent="0" algn="l" rtl="0">
              <a:lnSpc>
                <a:spcPct val="100000"/>
              </a:lnSpc>
              <a:spcBef>
                <a:spcPts val="1000"/>
              </a:spcBef>
              <a:spcAft>
                <a:spcPts val="1000"/>
              </a:spcAft>
              <a:buNone/>
            </a:pPr>
            <a:endParaRPr sz="1500"/>
          </a:p>
        </p:txBody>
      </p:sp>
      <p:sp>
        <p:nvSpPr>
          <p:cNvPr id="283" name="Google Shape;283;p24"/>
          <p:cNvSpPr txBox="1">
            <a:spLocks noGrp="1"/>
          </p:cNvSpPr>
          <p:nvPr>
            <p:ph type="title"/>
          </p:nvPr>
        </p:nvSpPr>
        <p:spPr>
          <a:xfrm>
            <a:off x="534835" y="2649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Overview</a:t>
            </a:r>
            <a:endParaRPr/>
          </a:p>
        </p:txBody>
      </p:sp>
      <p:sp>
        <p:nvSpPr>
          <p:cNvPr id="284" name="Google Shape;284;p24"/>
          <p:cNvSpPr txBox="1"/>
          <p:nvPr/>
        </p:nvSpPr>
        <p:spPr>
          <a:xfrm>
            <a:off x="534825" y="4381525"/>
            <a:ext cx="683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dirty="0">
                <a:solidFill>
                  <a:srgbClr val="949494"/>
                </a:solidFill>
                <a:latin typeface="Roboto"/>
                <a:ea typeface="Roboto"/>
                <a:cs typeface="Roboto"/>
                <a:sym typeface="Roboto"/>
              </a:rPr>
              <a:t>MCED, Multi-Cancer Early Detection; NHS, </a:t>
            </a:r>
            <a:r>
              <a:rPr lang="en" sz="1000" dirty="0">
                <a:solidFill>
                  <a:srgbClr val="949494"/>
                </a:solidFill>
              </a:rPr>
              <a:t>National Health Service; P</a:t>
            </a:r>
            <a:r>
              <a:rPr lang="en" sz="1000" dirty="0">
                <a:solidFill>
                  <a:srgbClr val="949494"/>
                </a:solidFill>
                <a:latin typeface="Roboto"/>
                <a:ea typeface="Roboto"/>
                <a:cs typeface="Roboto"/>
                <a:sym typeface="Roboto"/>
              </a:rPr>
              <a:t>RCT, Pragmatic Randomized Controlled Trial. </a:t>
            </a:r>
            <a:endParaRPr sz="1000" dirty="0">
              <a:solidFill>
                <a:srgbClr val="949494"/>
              </a:solidFill>
            </a:endParaRPr>
          </a:p>
          <a:p>
            <a:pPr marL="0" lvl="0" indent="0" algn="l" rtl="0">
              <a:spcBef>
                <a:spcPts val="0"/>
              </a:spcBef>
              <a:spcAft>
                <a:spcPts val="0"/>
              </a:spcAft>
              <a:buNone/>
            </a:pPr>
            <a:endParaRPr sz="1000" dirty="0">
              <a:solidFill>
                <a:srgbClr val="94949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xEl>
                                              <p:pRg st="0" end="0"/>
                                            </p:txEl>
                                          </p:spTgt>
                                        </p:tgtEl>
                                        <p:attrNameLst>
                                          <p:attrName>style.visibility</p:attrName>
                                        </p:attrNameLst>
                                      </p:cBhvr>
                                      <p:to>
                                        <p:strVal val="visible"/>
                                      </p:to>
                                    </p:set>
                                    <p:animEffect transition="in" filter="fade">
                                      <p:cBhvr>
                                        <p:cTn id="7" dur="1000"/>
                                        <p:tgtEl>
                                          <p:spTgt spid="2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xEl>
                                              <p:pRg st="1" end="1"/>
                                            </p:txEl>
                                          </p:spTgt>
                                        </p:tgtEl>
                                        <p:attrNameLst>
                                          <p:attrName>style.visibility</p:attrName>
                                        </p:attrNameLst>
                                      </p:cBhvr>
                                      <p:to>
                                        <p:strVal val="visible"/>
                                      </p:to>
                                    </p:set>
                                    <p:animEffect transition="in" filter="fade">
                                      <p:cBhvr>
                                        <p:cTn id="12" dur="1000"/>
                                        <p:tgtEl>
                                          <p:spTgt spid="2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2">
                                            <p:txEl>
                                              <p:pRg st="2" end="2"/>
                                            </p:txEl>
                                          </p:spTgt>
                                        </p:tgtEl>
                                        <p:attrNameLst>
                                          <p:attrName>style.visibility</p:attrName>
                                        </p:attrNameLst>
                                      </p:cBhvr>
                                      <p:to>
                                        <p:strVal val="visible"/>
                                      </p:to>
                                    </p:set>
                                    <p:animEffect transition="in" filter="fade">
                                      <p:cBhvr>
                                        <p:cTn id="17" dur="1000"/>
                                        <p:tgtEl>
                                          <p:spTgt spid="2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2">
                                            <p:txEl>
                                              <p:pRg st="3" end="3"/>
                                            </p:txEl>
                                          </p:spTgt>
                                        </p:tgtEl>
                                        <p:attrNameLst>
                                          <p:attrName>style.visibility</p:attrName>
                                        </p:attrNameLst>
                                      </p:cBhvr>
                                      <p:to>
                                        <p:strVal val="visible"/>
                                      </p:to>
                                    </p:set>
                                    <p:animEffect transition="in" filter="fade">
                                      <p:cBhvr>
                                        <p:cTn id="22" dur="1000"/>
                                        <p:tgtEl>
                                          <p:spTgt spid="28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2">
                                            <p:txEl>
                                              <p:pRg st="4" end="4"/>
                                            </p:txEl>
                                          </p:spTgt>
                                        </p:tgtEl>
                                        <p:attrNameLst>
                                          <p:attrName>style.visibility</p:attrName>
                                        </p:attrNameLst>
                                      </p:cBhvr>
                                      <p:to>
                                        <p:strVal val="visible"/>
                                      </p:to>
                                    </p:set>
                                    <p:animEffect transition="in" filter="fade">
                                      <p:cBhvr>
                                        <p:cTn id="27" dur="1000"/>
                                        <p:tgtEl>
                                          <p:spTgt spid="28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2">
                                            <p:txEl>
                                              <p:pRg st="5" end="5"/>
                                            </p:txEl>
                                          </p:spTgt>
                                        </p:tgtEl>
                                        <p:attrNameLst>
                                          <p:attrName>style.visibility</p:attrName>
                                        </p:attrNameLst>
                                      </p:cBhvr>
                                      <p:to>
                                        <p:strVal val="visible"/>
                                      </p:to>
                                    </p:set>
                                    <p:animEffect transition="in" filter="fade">
                                      <p:cBhvr>
                                        <p:cTn id="32" dur="1000"/>
                                        <p:tgtEl>
                                          <p:spTgt spid="28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2">
                                            <p:txEl>
                                              <p:pRg st="6" end="6"/>
                                            </p:txEl>
                                          </p:spTgt>
                                        </p:tgtEl>
                                        <p:attrNameLst>
                                          <p:attrName>style.visibility</p:attrName>
                                        </p:attrNameLst>
                                      </p:cBhvr>
                                      <p:to>
                                        <p:strVal val="visible"/>
                                      </p:to>
                                    </p:set>
                                    <p:animEffect transition="in" filter="fade">
                                      <p:cBhvr>
                                        <p:cTn id="37" dur="1000"/>
                                        <p:tgtEl>
                                          <p:spTgt spid="28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2">
                                            <p:txEl>
                                              <p:pRg st="7" end="7"/>
                                            </p:txEl>
                                          </p:spTgt>
                                        </p:tgtEl>
                                        <p:attrNameLst>
                                          <p:attrName>style.visibility</p:attrName>
                                        </p:attrNameLst>
                                      </p:cBhvr>
                                      <p:to>
                                        <p:strVal val="visible"/>
                                      </p:to>
                                    </p:set>
                                    <p:animEffect transition="in" filter="fade">
                                      <p:cBhvr>
                                        <p:cTn id="42" dur="1000"/>
                                        <p:tgtEl>
                                          <p:spTgt spid="28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2">
                                            <p:txEl>
                                              <p:pRg st="8" end="8"/>
                                            </p:txEl>
                                          </p:spTgt>
                                        </p:tgtEl>
                                        <p:attrNameLst>
                                          <p:attrName>style.visibility</p:attrName>
                                        </p:attrNameLst>
                                      </p:cBhvr>
                                      <p:to>
                                        <p:strVal val="visible"/>
                                      </p:to>
                                    </p:set>
                                    <p:animEffect transition="in" filter="fade">
                                      <p:cBhvr>
                                        <p:cTn id="47" dur="1000"/>
                                        <p:tgtEl>
                                          <p:spTgt spid="28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82">
                                            <p:txEl>
                                              <p:pRg st="9" end="9"/>
                                            </p:txEl>
                                          </p:spTgt>
                                        </p:tgtEl>
                                        <p:attrNameLst>
                                          <p:attrName>style.visibility</p:attrName>
                                        </p:attrNameLst>
                                      </p:cBhvr>
                                      <p:to>
                                        <p:strVal val="visible"/>
                                      </p:to>
                                    </p:set>
                                    <p:animEffect transition="in" filter="fade">
                                      <p:cBhvr>
                                        <p:cTn id="52" dur="1000"/>
                                        <p:tgtEl>
                                          <p:spTgt spid="28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2">
                                            <p:txEl>
                                              <p:pRg st="10" end="10"/>
                                            </p:txEl>
                                          </p:spTgt>
                                        </p:tgtEl>
                                        <p:attrNameLst>
                                          <p:attrName>style.visibility</p:attrName>
                                        </p:attrNameLst>
                                      </p:cBhvr>
                                      <p:to>
                                        <p:strVal val="visible"/>
                                      </p:to>
                                    </p:set>
                                    <p:animEffect transition="in" filter="fade">
                                      <p:cBhvr>
                                        <p:cTn id="57" dur="1000"/>
                                        <p:tgtEl>
                                          <p:spTgt spid="28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2">
                                            <p:txEl>
                                              <p:pRg st="11" end="11"/>
                                            </p:txEl>
                                          </p:spTgt>
                                        </p:tgtEl>
                                        <p:attrNameLst>
                                          <p:attrName>style.visibility</p:attrName>
                                        </p:attrNameLst>
                                      </p:cBhvr>
                                      <p:to>
                                        <p:strVal val="visible"/>
                                      </p:to>
                                    </p:set>
                                    <p:animEffect transition="in" filter="fade">
                                      <p:cBhvr>
                                        <p:cTn id="62" dur="1000"/>
                                        <p:tgtEl>
                                          <p:spTgt spid="282">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2">
                                            <p:txEl>
                                              <p:pRg st="12" end="12"/>
                                            </p:txEl>
                                          </p:spTgt>
                                        </p:tgtEl>
                                        <p:attrNameLst>
                                          <p:attrName>style.visibility</p:attrName>
                                        </p:attrNameLst>
                                      </p:cBhvr>
                                      <p:to>
                                        <p:strVal val="visible"/>
                                      </p:to>
                                    </p:set>
                                    <p:animEffect transition="in" filter="fade">
                                      <p:cBhvr>
                                        <p:cTn id="67" dur="1000"/>
                                        <p:tgtEl>
                                          <p:spTgt spid="282">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2">
                                            <p:txEl>
                                              <p:pRg st="13" end="13"/>
                                            </p:txEl>
                                          </p:spTgt>
                                        </p:tgtEl>
                                        <p:attrNameLst>
                                          <p:attrName>style.visibility</p:attrName>
                                        </p:attrNameLst>
                                      </p:cBhvr>
                                      <p:to>
                                        <p:strVal val="visible"/>
                                      </p:to>
                                    </p:set>
                                    <p:animEffect transition="in" filter="fade">
                                      <p:cBhvr>
                                        <p:cTn id="72" dur="1000"/>
                                        <p:tgtEl>
                                          <p:spTgt spid="28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5"/>
          <p:cNvSpPr txBox="1">
            <a:spLocks noGrp="1"/>
          </p:cNvSpPr>
          <p:nvPr>
            <p:ph type="body" idx="2"/>
          </p:nvPr>
        </p:nvSpPr>
        <p:spPr>
          <a:xfrm>
            <a:off x="534825" y="509400"/>
            <a:ext cx="83292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800" b="1">
                <a:latin typeface="Roboto"/>
                <a:ea typeface="Roboto"/>
                <a:cs typeface="Roboto"/>
                <a:sym typeface="Roboto"/>
              </a:rPr>
              <a:t>Natural history of cancer</a:t>
            </a: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290" name="Google Shape;290;p25"/>
          <p:cNvSpPr txBox="1">
            <a:spLocks noGrp="1"/>
          </p:cNvSpPr>
          <p:nvPr>
            <p:ph type="title"/>
          </p:nvPr>
        </p:nvSpPr>
        <p:spPr>
          <a:xfrm>
            <a:off x="541735" y="1863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Natural History of Cancer and Individual Cancer Trajectories</a:t>
            </a:r>
            <a:endParaRPr/>
          </a:p>
        </p:txBody>
      </p:sp>
      <p:sp>
        <p:nvSpPr>
          <p:cNvPr id="291" name="Google Shape;291;p25"/>
          <p:cNvSpPr txBox="1"/>
          <p:nvPr/>
        </p:nvSpPr>
        <p:spPr>
          <a:xfrm>
            <a:off x="445725" y="4393425"/>
            <a:ext cx="5667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a:solidFill>
                <a:srgbClr val="949494"/>
              </a:solidFill>
              <a:latin typeface="Roboto"/>
              <a:ea typeface="Roboto"/>
              <a:cs typeface="Roboto"/>
              <a:sym typeface="Roboto"/>
            </a:endParaRPr>
          </a:p>
        </p:txBody>
      </p:sp>
      <p:pic>
        <p:nvPicPr>
          <p:cNvPr id="292" name="Google Shape;292;p25"/>
          <p:cNvPicPr preferRelativeResize="0"/>
          <p:nvPr/>
        </p:nvPicPr>
        <p:blipFill>
          <a:blip r:embed="rId3">
            <a:alphaModFix/>
          </a:blip>
          <a:stretch>
            <a:fillRect/>
          </a:stretch>
        </p:blipFill>
        <p:spPr>
          <a:xfrm>
            <a:off x="445725" y="2030550"/>
            <a:ext cx="6897300" cy="98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6"/>
          <p:cNvSpPr txBox="1">
            <a:spLocks noGrp="1"/>
          </p:cNvSpPr>
          <p:nvPr>
            <p:ph type="body" idx="2"/>
          </p:nvPr>
        </p:nvSpPr>
        <p:spPr>
          <a:xfrm>
            <a:off x="534825" y="509400"/>
            <a:ext cx="83292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800" b="1">
                <a:latin typeface="Roboto"/>
                <a:ea typeface="Roboto"/>
                <a:cs typeface="Roboto"/>
                <a:sym typeface="Roboto"/>
              </a:rPr>
              <a:t>Hypothetical illustration of detection by routine care</a:t>
            </a: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298" name="Google Shape;298;p26"/>
          <p:cNvSpPr txBox="1">
            <a:spLocks noGrp="1"/>
          </p:cNvSpPr>
          <p:nvPr>
            <p:ph type="title"/>
          </p:nvPr>
        </p:nvSpPr>
        <p:spPr>
          <a:xfrm>
            <a:off x="541735" y="1863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Natural History of Cancer and Individual Cancer Trajectories</a:t>
            </a:r>
            <a:endParaRPr/>
          </a:p>
        </p:txBody>
      </p:sp>
      <p:sp>
        <p:nvSpPr>
          <p:cNvPr id="299" name="Google Shape;299;p26"/>
          <p:cNvSpPr txBox="1"/>
          <p:nvPr/>
        </p:nvSpPr>
        <p:spPr>
          <a:xfrm>
            <a:off x="445725" y="3524225"/>
            <a:ext cx="8329200" cy="789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a:t>Note that for cancers without existing screening modalities, clinical symptoms can arise at any stage, but are most likely at later stages, particularly stage IV.</a:t>
            </a:r>
            <a:r>
              <a:rPr lang="en" sz="1100" baseline="30000"/>
              <a:t>1</a:t>
            </a:r>
            <a:endParaRPr sz="1100" baseline="30000"/>
          </a:p>
          <a:p>
            <a:pPr marL="0" lvl="0" indent="0" algn="l" rtl="0">
              <a:spcBef>
                <a:spcPts val="0"/>
              </a:spcBef>
              <a:spcAft>
                <a:spcPts val="0"/>
              </a:spcAft>
              <a:buNone/>
            </a:pPr>
            <a:endParaRPr>
              <a:latin typeface="Roboto"/>
              <a:ea typeface="Roboto"/>
              <a:cs typeface="Roboto"/>
              <a:sym typeface="Roboto"/>
            </a:endParaRPr>
          </a:p>
        </p:txBody>
      </p:sp>
      <p:sp>
        <p:nvSpPr>
          <p:cNvPr id="300" name="Google Shape;300;p26"/>
          <p:cNvSpPr txBox="1"/>
          <p:nvPr/>
        </p:nvSpPr>
        <p:spPr>
          <a:xfrm>
            <a:off x="445725" y="4123950"/>
            <a:ext cx="8564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aseline="30000">
                <a:solidFill>
                  <a:srgbClr val="949494"/>
                </a:solidFill>
                <a:latin typeface="Roboto"/>
                <a:ea typeface="Roboto"/>
                <a:cs typeface="Roboto"/>
                <a:sym typeface="Roboto"/>
              </a:rPr>
              <a:t>1</a:t>
            </a:r>
            <a:r>
              <a:rPr lang="en" sz="1000">
                <a:solidFill>
                  <a:srgbClr val="949494"/>
                </a:solidFill>
                <a:uFill>
                  <a:noFill/>
                </a:uFill>
                <a:hlinkClick r:id="rId3">
                  <a:extLst>
                    <a:ext uri="{A12FA001-AC4F-418D-AE19-62706E023703}">
                      <ahyp:hlinkClr xmlns:ahyp="http://schemas.microsoft.com/office/drawing/2018/hyperlinkcolor" val="tx"/>
                    </a:ext>
                  </a:extLst>
                </a:hlinkClick>
              </a:rPr>
              <a:t>Narayan A, Fischer A, Zhang Z, Woods R, Morris E, Harvey S. Nationwide cross-sectional adherence to mammography screening guidelines: national behavioral risk factor surveillance system survey results. </a:t>
            </a:r>
            <a:r>
              <a:rPr lang="en" sz="1000" i="1">
                <a:solidFill>
                  <a:srgbClr val="949494"/>
                </a:solidFill>
                <a:uFill>
                  <a:noFill/>
                </a:uFill>
                <a:hlinkClick r:id="rId3">
                  <a:extLst>
                    <a:ext uri="{A12FA001-AC4F-418D-AE19-62706E023703}">
                      <ahyp:hlinkClr xmlns:ahyp="http://schemas.microsoft.com/office/drawing/2018/hyperlinkcolor" val="tx"/>
                    </a:ext>
                  </a:extLst>
                </a:hlinkClick>
              </a:rPr>
              <a:t>Breast Cancer Res Treat</a:t>
            </a:r>
            <a:r>
              <a:rPr lang="en" sz="1000">
                <a:solidFill>
                  <a:srgbClr val="949494"/>
                </a:solidFill>
                <a:uFill>
                  <a:noFill/>
                </a:uFill>
                <a:hlinkClick r:id="rId3">
                  <a:extLst>
                    <a:ext uri="{A12FA001-AC4F-418D-AE19-62706E023703}">
                      <ahyp:hlinkClr xmlns:ahyp="http://schemas.microsoft.com/office/drawing/2018/hyperlinkcolor" val="tx"/>
                    </a:ext>
                  </a:extLst>
                </a:hlinkClick>
              </a:rPr>
              <a:t>. 2017;164(3):719-725.</a:t>
            </a:r>
            <a:endParaRPr sz="1000">
              <a:solidFill>
                <a:srgbClr val="949494"/>
              </a:solidFill>
              <a:latin typeface="Roboto"/>
              <a:ea typeface="Roboto"/>
              <a:cs typeface="Roboto"/>
              <a:sym typeface="Roboto"/>
            </a:endParaRPr>
          </a:p>
        </p:txBody>
      </p:sp>
      <p:pic>
        <p:nvPicPr>
          <p:cNvPr id="301" name="Google Shape;301;p26"/>
          <p:cNvPicPr preferRelativeResize="0"/>
          <p:nvPr/>
        </p:nvPicPr>
        <p:blipFill rotWithShape="1">
          <a:blip r:embed="rId4">
            <a:alphaModFix/>
          </a:blip>
          <a:srcRect l="5342" r="5910" b="6855"/>
          <a:stretch/>
        </p:blipFill>
        <p:spPr>
          <a:xfrm>
            <a:off x="880425" y="954750"/>
            <a:ext cx="6809801" cy="2627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7"/>
          <p:cNvSpPr txBox="1">
            <a:spLocks noGrp="1"/>
          </p:cNvSpPr>
          <p:nvPr>
            <p:ph type="body" idx="2"/>
          </p:nvPr>
        </p:nvSpPr>
        <p:spPr>
          <a:xfrm>
            <a:off x="534825" y="433200"/>
            <a:ext cx="8329200" cy="41247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800" b="1">
                <a:latin typeface="Roboto"/>
                <a:ea typeface="Roboto"/>
                <a:cs typeface="Roboto"/>
                <a:sym typeface="Roboto"/>
              </a:rPr>
              <a:t>Hypothetical illustration of earlier interception by the MCED </a:t>
            </a: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800" b="1">
              <a:latin typeface="Roboto"/>
              <a:ea typeface="Roboto"/>
              <a:cs typeface="Roboto"/>
              <a:sym typeface="Roboto"/>
            </a:endParaRPr>
          </a:p>
          <a:p>
            <a:pPr marL="0" marR="0" lvl="0" indent="0" algn="l" rtl="0">
              <a:lnSpc>
                <a:spcPct val="150000"/>
              </a:lnSpc>
              <a:spcBef>
                <a:spcPts val="1000"/>
              </a:spcBef>
              <a:spcAft>
                <a:spcPts val="0"/>
              </a:spcAft>
              <a:buNone/>
            </a:pPr>
            <a:endParaRPr sz="1500"/>
          </a:p>
          <a:p>
            <a:pPr marL="457200" marR="0" lvl="0" indent="0" algn="l" rtl="0">
              <a:lnSpc>
                <a:spcPct val="150000"/>
              </a:lnSpc>
              <a:spcBef>
                <a:spcPts val="1000"/>
              </a:spcBef>
              <a:spcAft>
                <a:spcPts val="0"/>
              </a:spcAft>
              <a:buNone/>
            </a:pPr>
            <a:endParaRPr sz="1500"/>
          </a:p>
          <a:p>
            <a:pPr marL="0" marR="0" lvl="0" indent="0" algn="l" rtl="0">
              <a:lnSpc>
                <a:spcPct val="150000"/>
              </a:lnSpc>
              <a:spcBef>
                <a:spcPts val="1000"/>
              </a:spcBef>
              <a:spcAft>
                <a:spcPts val="0"/>
              </a:spcAft>
              <a:buNone/>
            </a:pPr>
            <a:endParaRPr sz="1500" b="1">
              <a:latin typeface="Roboto"/>
              <a:ea typeface="Roboto"/>
              <a:cs typeface="Roboto"/>
              <a:sym typeface="Roboto"/>
            </a:endParaRPr>
          </a:p>
          <a:p>
            <a:pPr marL="0" marR="0" lvl="0" indent="0" algn="l" rtl="0">
              <a:lnSpc>
                <a:spcPct val="100000"/>
              </a:lnSpc>
              <a:spcBef>
                <a:spcPts val="1000"/>
              </a:spcBef>
              <a:spcAft>
                <a:spcPts val="1000"/>
              </a:spcAft>
              <a:buNone/>
            </a:pPr>
            <a:endParaRPr sz="1500"/>
          </a:p>
        </p:txBody>
      </p:sp>
      <p:sp>
        <p:nvSpPr>
          <p:cNvPr id="307" name="Google Shape;307;p27"/>
          <p:cNvSpPr txBox="1">
            <a:spLocks noGrp="1"/>
          </p:cNvSpPr>
          <p:nvPr>
            <p:ph type="title"/>
          </p:nvPr>
        </p:nvSpPr>
        <p:spPr>
          <a:xfrm>
            <a:off x="541735" y="1863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Natural History of Cancer and Individual Cancer Trajectories</a:t>
            </a:r>
            <a:endParaRPr/>
          </a:p>
        </p:txBody>
      </p:sp>
      <p:sp>
        <p:nvSpPr>
          <p:cNvPr id="308" name="Google Shape;308;p27"/>
          <p:cNvSpPr txBox="1"/>
          <p:nvPr/>
        </p:nvSpPr>
        <p:spPr>
          <a:xfrm>
            <a:off x="445725" y="3524225"/>
            <a:ext cx="8329200" cy="74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a:t>“MCED Detection” in purple is one arbitrary example and “MCED detection” in gray shows other possibilities. “MCED Detection” during the dwell time between stage II and III will result in a diagnosis of stage II cancer. </a:t>
            </a:r>
            <a:endParaRPr sz="1100"/>
          </a:p>
          <a:p>
            <a:pPr marL="0" lvl="0" indent="0" algn="l" rtl="0">
              <a:lnSpc>
                <a:spcPct val="115000"/>
              </a:lnSpc>
              <a:spcBef>
                <a:spcPts val="0"/>
              </a:spcBef>
              <a:spcAft>
                <a:spcPts val="0"/>
              </a:spcAft>
              <a:buNone/>
            </a:pPr>
            <a:r>
              <a:rPr lang="en" sz="1100"/>
              <a:t>Note: The MCED’s intended use population is asymptomatic. </a:t>
            </a:r>
            <a:endParaRPr sz="1100"/>
          </a:p>
        </p:txBody>
      </p:sp>
      <p:sp>
        <p:nvSpPr>
          <p:cNvPr id="309" name="Google Shape;309;p27"/>
          <p:cNvSpPr txBox="1"/>
          <p:nvPr/>
        </p:nvSpPr>
        <p:spPr>
          <a:xfrm>
            <a:off x="445725" y="4393425"/>
            <a:ext cx="5667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MCED, Multi-Cancer Early Detection.</a:t>
            </a:r>
            <a:endParaRPr sz="1000">
              <a:solidFill>
                <a:srgbClr val="949494"/>
              </a:solidFill>
              <a:latin typeface="Roboto"/>
              <a:ea typeface="Roboto"/>
              <a:cs typeface="Roboto"/>
              <a:sym typeface="Roboto"/>
            </a:endParaRPr>
          </a:p>
        </p:txBody>
      </p:sp>
      <p:pic>
        <p:nvPicPr>
          <p:cNvPr id="310" name="Google Shape;310;p27"/>
          <p:cNvPicPr preferRelativeResize="0"/>
          <p:nvPr/>
        </p:nvPicPr>
        <p:blipFill rotWithShape="1">
          <a:blip r:embed="rId3">
            <a:alphaModFix/>
          </a:blip>
          <a:srcRect l="5464" t="6820" r="5686" b="7061"/>
          <a:stretch/>
        </p:blipFill>
        <p:spPr>
          <a:xfrm>
            <a:off x="810900" y="1033575"/>
            <a:ext cx="6868975" cy="2548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8"/>
          <p:cNvSpPr txBox="1">
            <a:spLocks noGrp="1"/>
          </p:cNvSpPr>
          <p:nvPr>
            <p:ph type="body" idx="2"/>
          </p:nvPr>
        </p:nvSpPr>
        <p:spPr>
          <a:xfrm>
            <a:off x="534825" y="664200"/>
            <a:ext cx="8335200" cy="4124700"/>
          </a:xfrm>
          <a:prstGeom prst="rect">
            <a:avLst/>
          </a:prstGeom>
        </p:spPr>
        <p:txBody>
          <a:bodyPr spcFirstLastPara="1" wrap="square" lIns="91425" tIns="91425" rIns="91425" bIns="91425" anchor="t" anchorCtr="0">
            <a:noAutofit/>
          </a:bodyPr>
          <a:lstStyle/>
          <a:p>
            <a:pPr marL="457200" marR="0" lvl="0" indent="-323850" algn="l" rtl="0">
              <a:lnSpc>
                <a:spcPct val="150000"/>
              </a:lnSpc>
              <a:spcBef>
                <a:spcPts val="0"/>
              </a:spcBef>
              <a:spcAft>
                <a:spcPts val="0"/>
              </a:spcAft>
              <a:buSzPts val="1500"/>
              <a:buChar char="●"/>
            </a:pPr>
            <a:r>
              <a:rPr lang="en" sz="1500" dirty="0"/>
              <a:t>Used the </a:t>
            </a:r>
            <a:r>
              <a:rPr lang="en" sz="1500" b="1" dirty="0">
                <a:solidFill>
                  <a:schemeClr val="accent1"/>
                </a:solidFill>
                <a:latin typeface="Roboto"/>
                <a:ea typeface="Roboto"/>
                <a:cs typeface="Roboto"/>
                <a:sym typeface="Roboto"/>
              </a:rPr>
              <a:t>CCGA3</a:t>
            </a:r>
            <a:r>
              <a:rPr lang="en" sz="1500" dirty="0"/>
              <a:t> test performance data.</a:t>
            </a:r>
            <a:endParaRPr sz="1500" dirty="0"/>
          </a:p>
          <a:p>
            <a:pPr marL="457200" marR="0" lvl="0" indent="-323850" algn="l" rtl="0">
              <a:lnSpc>
                <a:spcPct val="150000"/>
              </a:lnSpc>
              <a:spcBef>
                <a:spcPts val="0"/>
              </a:spcBef>
              <a:spcAft>
                <a:spcPts val="0"/>
              </a:spcAft>
              <a:buSzPts val="1500"/>
              <a:buChar char="●"/>
            </a:pPr>
            <a:r>
              <a:rPr lang="en" sz="1500" dirty="0"/>
              <a:t>Used </a:t>
            </a:r>
            <a:r>
              <a:rPr lang="en" sz="1500" b="1" dirty="0">
                <a:solidFill>
                  <a:schemeClr val="accent1"/>
                </a:solidFill>
                <a:latin typeface="Roboto"/>
                <a:ea typeface="Roboto"/>
                <a:cs typeface="Roboto"/>
                <a:sym typeface="Roboto"/>
              </a:rPr>
              <a:t>US SEER</a:t>
            </a:r>
            <a:r>
              <a:rPr lang="en" sz="1500" dirty="0"/>
              <a:t> incidence, stage and survival input data. </a:t>
            </a:r>
            <a:endParaRPr sz="1500" dirty="0"/>
          </a:p>
          <a:p>
            <a:pPr marL="457200" marR="0" lvl="0" indent="-323850" algn="l" rtl="0">
              <a:lnSpc>
                <a:spcPct val="150000"/>
              </a:lnSpc>
              <a:spcBef>
                <a:spcPts val="0"/>
              </a:spcBef>
              <a:spcAft>
                <a:spcPts val="0"/>
              </a:spcAft>
              <a:buSzPts val="1500"/>
              <a:buChar char="●"/>
            </a:pPr>
            <a:r>
              <a:rPr lang="en" sz="1500" b="1" dirty="0">
                <a:solidFill>
                  <a:schemeClr val="accent1"/>
                </a:solidFill>
                <a:latin typeface="Roboto"/>
                <a:ea typeface="Roboto"/>
                <a:cs typeface="Roboto"/>
                <a:sym typeface="Roboto"/>
              </a:rPr>
              <a:t>T(Original diagnosis): </a:t>
            </a:r>
            <a:r>
              <a:rPr lang="en" sz="1500" b="1" dirty="0">
                <a:latin typeface="Roboto"/>
                <a:ea typeface="Roboto"/>
                <a:cs typeface="Roboto"/>
                <a:sym typeface="Roboto"/>
              </a:rPr>
              <a:t>Exponential</a:t>
            </a:r>
            <a:r>
              <a:rPr lang="en" sz="1500" dirty="0"/>
              <a:t> distribution with mean rate to match the SEER incidence.</a:t>
            </a:r>
            <a:endParaRPr sz="1500" dirty="0"/>
          </a:p>
          <a:p>
            <a:pPr marL="457200" marR="0" lvl="0" indent="-323850" algn="l" rtl="0">
              <a:lnSpc>
                <a:spcPct val="150000"/>
              </a:lnSpc>
              <a:spcBef>
                <a:spcPts val="0"/>
              </a:spcBef>
              <a:spcAft>
                <a:spcPts val="0"/>
              </a:spcAft>
              <a:buSzPts val="1500"/>
              <a:buChar char="●"/>
            </a:pPr>
            <a:r>
              <a:rPr lang="en" sz="1500" b="1" dirty="0">
                <a:solidFill>
                  <a:schemeClr val="accent1"/>
                </a:solidFill>
                <a:latin typeface="Roboto"/>
                <a:ea typeface="Roboto"/>
                <a:cs typeface="Roboto"/>
                <a:sym typeface="Roboto"/>
              </a:rPr>
              <a:t>Cancer type &amp; Original stage: </a:t>
            </a:r>
            <a:r>
              <a:rPr lang="en" sz="1500" b="1" dirty="0">
                <a:latin typeface="Roboto"/>
                <a:ea typeface="Roboto"/>
                <a:cs typeface="Roboto"/>
                <a:sym typeface="Roboto"/>
              </a:rPr>
              <a:t>Multinomial</a:t>
            </a:r>
            <a:r>
              <a:rPr lang="en" sz="1500" dirty="0"/>
              <a:t> distribution according to empirical SEER data.</a:t>
            </a:r>
            <a:endParaRPr sz="1500" dirty="0"/>
          </a:p>
          <a:p>
            <a:pPr marL="457200" marR="0" lvl="0" indent="-323850" algn="l" rtl="0">
              <a:lnSpc>
                <a:spcPct val="150000"/>
              </a:lnSpc>
              <a:spcBef>
                <a:spcPts val="0"/>
              </a:spcBef>
              <a:spcAft>
                <a:spcPts val="0"/>
              </a:spcAft>
              <a:buSzPts val="1500"/>
              <a:buChar char="●"/>
            </a:pPr>
            <a:r>
              <a:rPr lang="en" sz="1500" b="1" dirty="0">
                <a:solidFill>
                  <a:schemeClr val="accent1"/>
                </a:solidFill>
                <a:latin typeface="Roboto"/>
                <a:ea typeface="Roboto"/>
                <a:cs typeface="Roboto"/>
                <a:sym typeface="Roboto"/>
              </a:rPr>
              <a:t>Preclinical trajectory</a:t>
            </a:r>
            <a:r>
              <a:rPr lang="en" sz="1500" dirty="0"/>
              <a:t> = T(Original diagnosis) -     T (current stage)  -     T(previous stages).  </a:t>
            </a:r>
            <a:endParaRPr sz="1500" dirty="0"/>
          </a:p>
          <a:p>
            <a:pPr marL="457200" lvl="0" indent="-323850" algn="l" rtl="0">
              <a:lnSpc>
                <a:spcPct val="150000"/>
              </a:lnSpc>
              <a:spcBef>
                <a:spcPts val="0"/>
              </a:spcBef>
              <a:spcAft>
                <a:spcPts val="0"/>
              </a:spcAft>
              <a:buSzPts val="1500"/>
              <a:buChar char="●"/>
            </a:pPr>
            <a:r>
              <a:rPr lang="en" sz="1500" dirty="0"/>
              <a:t>   </a:t>
            </a:r>
            <a:r>
              <a:rPr lang="en" sz="1500" b="1" dirty="0">
                <a:solidFill>
                  <a:schemeClr val="accent1"/>
                </a:solidFill>
                <a:latin typeface="Roboto"/>
                <a:ea typeface="Roboto"/>
                <a:cs typeface="Roboto"/>
                <a:sym typeface="Roboto"/>
              </a:rPr>
              <a:t>T</a:t>
            </a:r>
            <a:r>
              <a:rPr lang="en" sz="1500" dirty="0">
                <a:solidFill>
                  <a:schemeClr val="accent1"/>
                </a:solidFill>
              </a:rPr>
              <a:t>=</a:t>
            </a:r>
            <a:r>
              <a:rPr lang="en" sz="1500" dirty="0"/>
              <a:t>Dwell time: </a:t>
            </a:r>
            <a:r>
              <a:rPr lang="en" sz="1500" b="1" dirty="0">
                <a:latin typeface="Roboto"/>
                <a:ea typeface="Roboto"/>
                <a:cs typeface="Roboto"/>
                <a:sym typeface="Roboto"/>
              </a:rPr>
              <a:t>Exponential</a:t>
            </a:r>
            <a:r>
              <a:rPr lang="en" sz="1500" dirty="0"/>
              <a:t> distribution; Representing tumor growth rate. </a:t>
            </a:r>
            <a:endParaRPr sz="1500" dirty="0"/>
          </a:p>
          <a:p>
            <a:pPr marL="914400" lvl="1" indent="-323850" algn="l" rtl="0">
              <a:lnSpc>
                <a:spcPct val="150000"/>
              </a:lnSpc>
              <a:spcBef>
                <a:spcPts val="0"/>
              </a:spcBef>
              <a:spcAft>
                <a:spcPts val="0"/>
              </a:spcAft>
              <a:buSzPts val="1500"/>
              <a:buChar char="○"/>
            </a:pPr>
            <a:r>
              <a:rPr lang="en" sz="1500" dirty="0"/>
              <a:t>Slow (3-7 years in stage I), fast (2-4 years), and aggressively fast (1-2 years).</a:t>
            </a:r>
            <a:r>
              <a:rPr lang="en" sz="1500" baseline="30000" dirty="0"/>
              <a:t>1  </a:t>
            </a:r>
            <a:endParaRPr sz="1500" dirty="0"/>
          </a:p>
          <a:p>
            <a:pPr marL="457200" lvl="0" indent="-323850" algn="l" rtl="0">
              <a:lnSpc>
                <a:spcPct val="150000"/>
              </a:lnSpc>
              <a:spcBef>
                <a:spcPts val="0"/>
              </a:spcBef>
              <a:spcAft>
                <a:spcPts val="0"/>
              </a:spcAft>
              <a:buSzPts val="1500"/>
              <a:buChar char="●"/>
            </a:pPr>
            <a:r>
              <a:rPr lang="en" sz="1500" b="1" dirty="0">
                <a:solidFill>
                  <a:schemeClr val="accent1"/>
                </a:solidFill>
                <a:latin typeface="Roboto"/>
                <a:ea typeface="Roboto"/>
                <a:cs typeface="Roboto"/>
                <a:sym typeface="Roboto"/>
              </a:rPr>
              <a:t>T(Original mortality): </a:t>
            </a:r>
            <a:r>
              <a:rPr lang="en" sz="1500" b="1" dirty="0">
                <a:latin typeface="Roboto"/>
                <a:ea typeface="Roboto"/>
                <a:cs typeface="Roboto"/>
                <a:sym typeface="Roboto"/>
              </a:rPr>
              <a:t>Linear</a:t>
            </a:r>
            <a:r>
              <a:rPr lang="en" sz="1500" dirty="0"/>
              <a:t> interpolation of empirical SEER survival data.</a:t>
            </a:r>
            <a:endParaRPr sz="1500" b="1" dirty="0">
              <a:latin typeface="Roboto"/>
              <a:ea typeface="Roboto"/>
              <a:cs typeface="Roboto"/>
              <a:sym typeface="Roboto"/>
            </a:endParaRPr>
          </a:p>
          <a:p>
            <a:pPr marL="0" marR="0" lvl="0" indent="0" algn="l" rtl="0">
              <a:lnSpc>
                <a:spcPct val="100000"/>
              </a:lnSpc>
              <a:spcBef>
                <a:spcPts val="1000"/>
              </a:spcBef>
              <a:spcAft>
                <a:spcPts val="1000"/>
              </a:spcAft>
              <a:buNone/>
            </a:pPr>
            <a:endParaRPr sz="1500" dirty="0"/>
          </a:p>
        </p:txBody>
      </p:sp>
      <p:sp>
        <p:nvSpPr>
          <p:cNvPr id="316" name="Google Shape;316;p28"/>
          <p:cNvSpPr txBox="1">
            <a:spLocks noGrp="1"/>
          </p:cNvSpPr>
          <p:nvPr>
            <p:ph type="title"/>
          </p:nvPr>
        </p:nvSpPr>
        <p:spPr>
          <a:xfrm>
            <a:off x="534835" y="188705"/>
            <a:ext cx="8137200" cy="32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Methods: </a:t>
            </a:r>
            <a:r>
              <a:rPr lang="en" sz="1800" b="1">
                <a:latin typeface="Roboto"/>
                <a:ea typeface="Roboto"/>
                <a:cs typeface="Roboto"/>
                <a:sym typeface="Roboto"/>
              </a:rPr>
              <a:t>Modeling Natural History of Cancer and Detection by Routine Care</a:t>
            </a:r>
            <a:endParaRPr sz="1800" b="1">
              <a:latin typeface="Roboto"/>
              <a:ea typeface="Roboto"/>
              <a:cs typeface="Roboto"/>
              <a:sym typeface="Roboto"/>
            </a:endParaRPr>
          </a:p>
        </p:txBody>
      </p:sp>
      <p:sp>
        <p:nvSpPr>
          <p:cNvPr id="317" name="Google Shape;317;p28"/>
          <p:cNvSpPr/>
          <p:nvPr/>
        </p:nvSpPr>
        <p:spPr>
          <a:xfrm>
            <a:off x="1062706" y="2571750"/>
            <a:ext cx="154800" cy="131100"/>
          </a:xfrm>
          <a:prstGeom prst="triangl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18" name="Google Shape;318;p28"/>
          <p:cNvSpPr txBox="1"/>
          <p:nvPr/>
        </p:nvSpPr>
        <p:spPr>
          <a:xfrm>
            <a:off x="390075" y="3904775"/>
            <a:ext cx="84267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9494"/>
                </a:solidFill>
                <a:latin typeface="Roboto"/>
                <a:ea typeface="Roboto"/>
                <a:cs typeface="Roboto"/>
                <a:sym typeface="Roboto"/>
              </a:rPr>
              <a:t>CCGA3, Circulating Cell-free Genome Atlas (CCGA; NCT02889978) Sub-study 3; SEER, Surveillance, Epidemiology, and End Results (National Cancer Institute). </a:t>
            </a:r>
            <a:endParaRPr sz="1000">
              <a:solidFill>
                <a:srgbClr val="949494"/>
              </a:solidFill>
              <a:latin typeface="Roboto"/>
              <a:ea typeface="Roboto"/>
              <a:cs typeface="Roboto"/>
              <a:sym typeface="Roboto"/>
            </a:endParaRPr>
          </a:p>
          <a:p>
            <a:pPr marL="0" lvl="0" indent="0" algn="l" rtl="0">
              <a:spcBef>
                <a:spcPts val="0"/>
              </a:spcBef>
              <a:spcAft>
                <a:spcPts val="0"/>
              </a:spcAft>
              <a:buNone/>
            </a:pPr>
            <a:r>
              <a:rPr lang="en" sz="1000" baseline="30000">
                <a:solidFill>
                  <a:srgbClr val="949494"/>
                </a:solidFill>
                <a:latin typeface="Roboto"/>
                <a:ea typeface="Roboto"/>
                <a:cs typeface="Roboto"/>
                <a:sym typeface="Roboto"/>
              </a:rPr>
              <a:t>1</a:t>
            </a:r>
            <a:r>
              <a:rPr lang="en" sz="1000">
                <a:solidFill>
                  <a:srgbClr val="949494"/>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Hubbell E, Clarke CA, Aravanis AM, Berg CD. Modeled reductions in late-stage cancer with a multi-cancer early detection test. </a:t>
            </a:r>
            <a:r>
              <a:rPr lang="en" sz="1000" i="1">
                <a:solidFill>
                  <a:srgbClr val="949494"/>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Cancer Epidemiol Prev Biomark</a:t>
            </a:r>
            <a:r>
              <a:rPr lang="en" sz="1000">
                <a:solidFill>
                  <a:srgbClr val="949494"/>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2021;30(3):460-468.</a:t>
            </a:r>
            <a:endParaRPr sz="1000">
              <a:solidFill>
                <a:srgbClr val="949494"/>
              </a:solidFill>
              <a:latin typeface="Roboto"/>
              <a:ea typeface="Roboto"/>
              <a:cs typeface="Roboto"/>
              <a:sym typeface="Roboto"/>
            </a:endParaRPr>
          </a:p>
          <a:p>
            <a:pPr marL="0" lvl="0" indent="0" algn="l" rtl="0">
              <a:spcBef>
                <a:spcPts val="0"/>
              </a:spcBef>
              <a:spcAft>
                <a:spcPts val="0"/>
              </a:spcAft>
              <a:buNone/>
            </a:pPr>
            <a:endParaRPr sz="1000">
              <a:solidFill>
                <a:srgbClr val="949494"/>
              </a:solidFill>
              <a:latin typeface="Roboto"/>
              <a:ea typeface="Roboto"/>
              <a:cs typeface="Roboto"/>
              <a:sym typeface="Roboto"/>
            </a:endParaRPr>
          </a:p>
        </p:txBody>
      </p:sp>
      <p:sp>
        <p:nvSpPr>
          <p:cNvPr id="319" name="Google Shape;319;p28"/>
          <p:cNvSpPr/>
          <p:nvPr/>
        </p:nvSpPr>
        <p:spPr>
          <a:xfrm>
            <a:off x="4967319" y="2218938"/>
            <a:ext cx="154800" cy="131100"/>
          </a:xfrm>
          <a:prstGeom prst="triangl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8"/>
          <p:cNvSpPr/>
          <p:nvPr/>
        </p:nvSpPr>
        <p:spPr>
          <a:xfrm>
            <a:off x="6738000" y="2218938"/>
            <a:ext cx="154800" cy="131100"/>
          </a:xfrm>
          <a:prstGeom prst="triangl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GR Theme">
  <a:themeElements>
    <a:clrScheme name="Custom 1">
      <a:dk1>
        <a:srgbClr val="404040"/>
      </a:dk1>
      <a:lt1>
        <a:srgbClr val="FFFFFF"/>
      </a:lt1>
      <a:dk2>
        <a:srgbClr val="3B1C52"/>
      </a:dk2>
      <a:lt2>
        <a:srgbClr val="D9D9D9"/>
      </a:lt2>
      <a:accent1>
        <a:srgbClr val="612B5B"/>
      </a:accent1>
      <a:accent2>
        <a:srgbClr val="287969"/>
      </a:accent2>
      <a:accent3>
        <a:srgbClr val="B89466"/>
      </a:accent3>
      <a:accent4>
        <a:srgbClr val="D9D9D9"/>
      </a:accent4>
      <a:accent5>
        <a:srgbClr val="1F6683"/>
      </a:accent5>
      <a:accent6>
        <a:srgbClr val="404040"/>
      </a:accent6>
      <a:hlink>
        <a:srgbClr val="1F6683"/>
      </a:hlink>
      <a:folHlink>
        <a:srgbClr val="612B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2852</Words>
  <Application>Microsoft Macintosh PowerPoint</Application>
  <PresentationFormat>On-screen Show (16:9)</PresentationFormat>
  <Paragraphs>376</Paragraphs>
  <Slides>22</Slides>
  <Notes>22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Heebo</vt:lpstr>
      <vt:lpstr>Roboto Light</vt:lpstr>
      <vt:lpstr>Roboto Medium</vt:lpstr>
      <vt:lpstr>Roboto</vt:lpstr>
      <vt:lpstr>Calibri</vt:lpstr>
      <vt:lpstr>Noto Sans Symbols</vt:lpstr>
      <vt:lpstr>Arial</vt:lpstr>
      <vt:lpstr>Ultra</vt:lpstr>
      <vt:lpstr>Montserrat</vt:lpstr>
      <vt:lpstr>GR Theme</vt:lpstr>
      <vt:lpstr>Stage Shift by Screening with a Multi-Cancer Early-Detection Test: Microsimulation Modeling to Inform the Design of a Pragmatic Randomized Controlled Trial </vt:lpstr>
      <vt:lpstr>Overview</vt:lpstr>
      <vt:lpstr>Overview</vt:lpstr>
      <vt:lpstr>Overview</vt:lpstr>
      <vt:lpstr>Overview</vt:lpstr>
      <vt:lpstr>Methods: Natural History of Cancer and Individual Cancer Trajectories</vt:lpstr>
      <vt:lpstr>Methods: Natural History of Cancer and Individual Cancer Trajectories</vt:lpstr>
      <vt:lpstr>Methods: Natural History of Cancer and Individual Cancer Trajectories</vt:lpstr>
      <vt:lpstr>Methods: Modeling Natural History of Cancer and Detection by Routine Care</vt:lpstr>
      <vt:lpstr>Methods: Modeling Screening with the MCED Test</vt:lpstr>
      <vt:lpstr>Methods: Modeling Screening with the MCED test</vt:lpstr>
      <vt:lpstr>Methods: Modeling Intervention by Screening with the MCED test</vt:lpstr>
      <vt:lpstr>Methods: Powerful Language Julia with Parallel Computing</vt:lpstr>
      <vt:lpstr>Outcomes: Intercept Cancers Earlier in Time</vt:lpstr>
      <vt:lpstr>Outcomes: Significant Reduction in Stage III and IV Cancers</vt:lpstr>
      <vt:lpstr>Outcomes: Increased Detection of Early-Stage Cancers</vt:lpstr>
      <vt:lpstr>Outcomes: FPs, PPVs </vt:lpstr>
      <vt:lpstr>Additional Modeling Outcomes: Cancer-specific Mortality Reduction </vt:lpstr>
      <vt:lpstr>Additional Modeling Outcomes: Cancer-specific Mortality Reduction </vt:lpstr>
      <vt:lpstr>Discussion: Complexities Addressed &amp; Remaining Limitations</vt:lpstr>
      <vt:lpstr>Discussion: Key Summary</vt:lpstr>
      <vt:lpstr>Acknowledgement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Stage Shift by Screening with a Multi-Cancer Early-Detection Test: Microsimulation Modeling to Inform the Design of a Pragmatic Randomized Controlled Trial </dc:title>
  <cp:lastModifiedBy>Jing Zhang</cp:lastModifiedBy>
  <cp:revision>6</cp:revision>
  <dcterms:modified xsi:type="dcterms:W3CDTF">2021-08-11T23:17:44Z</dcterms:modified>
</cp:coreProperties>
</file>